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81" r:id="rId3"/>
    <p:sldId id="359" r:id="rId4"/>
    <p:sldId id="360" r:id="rId5"/>
    <p:sldId id="364" r:id="rId6"/>
    <p:sldId id="417" r:id="rId7"/>
    <p:sldId id="399" r:id="rId8"/>
    <p:sldId id="421" r:id="rId9"/>
    <p:sldId id="422" r:id="rId10"/>
    <p:sldId id="403" r:id="rId11"/>
    <p:sldId id="410" r:id="rId12"/>
    <p:sldId id="315" r:id="rId13"/>
    <p:sldId id="416" r:id="rId14"/>
    <p:sldId id="415" r:id="rId15"/>
    <p:sldId id="414" r:id="rId16"/>
    <p:sldId id="412" r:id="rId17"/>
    <p:sldId id="413" r:id="rId18"/>
    <p:sldId id="423" r:id="rId19"/>
    <p:sldId id="424" r:id="rId20"/>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erone" initials="CC" lastIdx="2" clrIdx="0">
    <p:extLst>
      <p:ext uri="{19B8F6BF-5375-455C-9EA6-DF929625EA0E}">
        <p15:presenceInfo xmlns:p15="http://schemas.microsoft.com/office/powerpoint/2012/main" userId="S-1-5-21-3044842029-3799534362-1688422393-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45" autoAdjust="0"/>
    <p:restoredTop sz="96041" autoAdjust="0"/>
  </p:normalViewPr>
  <p:slideViewPr>
    <p:cSldViewPr>
      <p:cViewPr varScale="1">
        <p:scale>
          <a:sx n="101" d="100"/>
          <a:sy n="101" d="100"/>
        </p:scale>
        <p:origin x="2424" y="96"/>
      </p:cViewPr>
      <p:guideLst>
        <p:guide orient="horz" pos="2160"/>
        <p:guide pos="2880"/>
      </p:guideLst>
    </p:cSldViewPr>
  </p:slideViewPr>
  <p:outlineViewPr>
    <p:cViewPr>
      <p:scale>
        <a:sx n="33" d="100"/>
        <a:sy n="33" d="100"/>
      </p:scale>
      <p:origin x="0" y="11244"/>
    </p:cViewPr>
  </p:outlineViewPr>
  <p:notesTextViewPr>
    <p:cViewPr>
      <p:scale>
        <a:sx n="100" d="100"/>
        <a:sy n="100" d="100"/>
      </p:scale>
      <p:origin x="0" y="0"/>
    </p:cViewPr>
  </p:notesTextViewPr>
  <p:sorterViewPr>
    <p:cViewPr>
      <p:scale>
        <a:sx n="66" d="100"/>
        <a:sy n="66" d="100"/>
      </p:scale>
      <p:origin x="0" y="1482"/>
    </p:cViewPr>
  </p:sorterViewPr>
  <p:notesViewPr>
    <p:cSldViewPr>
      <p:cViewPr varScale="1">
        <p:scale>
          <a:sx n="117" d="100"/>
          <a:sy n="117" d="100"/>
        </p:scale>
        <p:origin x="-2400" y="-108"/>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2004593175852E-2"/>
          <c:y val="0.23185605314960631"/>
          <c:w val="0.9388154527559055"/>
          <c:h val="0.69406028543307086"/>
        </c:manualLayout>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3">
                  <c:v>Category 2</c:v>
                </c:pt>
              </c:strCache>
            </c:strRef>
          </c:cat>
          <c:val>
            <c:numRef>
              <c:f>Sheet1!$B$2:$B$5</c:f>
              <c:numCache>
                <c:formatCode>General</c:formatCode>
                <c:ptCount val="4"/>
                <c:pt idx="0">
                  <c:v>2.5</c:v>
                </c:pt>
                <c:pt idx="3">
                  <c:v>6.6</c:v>
                </c:pt>
              </c:numCache>
            </c:numRef>
          </c:val>
          <c:extLst>
            <c:ext xmlns:c16="http://schemas.microsoft.com/office/drawing/2014/chart" uri="{C3380CC4-5D6E-409C-BE32-E72D297353CC}">
              <c16:uniqueId val="{00000000-EC54-4005-8E1A-6E7BD1966B0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3">
                  <c:v>Category 2</c:v>
                </c:pt>
              </c:strCache>
            </c:strRef>
          </c:cat>
          <c:val>
            <c:numRef>
              <c:f>Sheet1!$C$2:$C$5</c:f>
              <c:numCache>
                <c:formatCode>General</c:formatCode>
                <c:ptCount val="4"/>
                <c:pt idx="0">
                  <c:v>1.2</c:v>
                </c:pt>
                <c:pt idx="3">
                  <c:v>3.3</c:v>
                </c:pt>
              </c:numCache>
            </c:numRef>
          </c:val>
          <c:extLst>
            <c:ext xmlns:c16="http://schemas.microsoft.com/office/drawing/2014/chart" uri="{C3380CC4-5D6E-409C-BE32-E72D297353CC}">
              <c16:uniqueId val="{00000001-EC54-4005-8E1A-6E7BD1966B0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3">
                  <c:v>Category 2</c:v>
                </c:pt>
              </c:strCache>
            </c:strRef>
          </c:cat>
          <c:val>
            <c:numRef>
              <c:f>Sheet1!$D$2:$D$5</c:f>
              <c:numCache>
                <c:formatCode>General</c:formatCode>
                <c:ptCount val="4"/>
                <c:pt idx="0">
                  <c:v>2</c:v>
                </c:pt>
                <c:pt idx="3">
                  <c:v>3.6</c:v>
                </c:pt>
              </c:numCache>
            </c:numRef>
          </c:val>
          <c:extLst>
            <c:ext xmlns:c16="http://schemas.microsoft.com/office/drawing/2014/chart" uri="{C3380CC4-5D6E-409C-BE32-E72D297353CC}">
              <c16:uniqueId val="{00000002-EC54-4005-8E1A-6E7BD1966B06}"/>
            </c:ext>
          </c:extLst>
        </c:ser>
        <c:dLbls>
          <c:showLegendKey val="0"/>
          <c:showVal val="0"/>
          <c:showCatName val="0"/>
          <c:showSerName val="0"/>
          <c:showPercent val="0"/>
          <c:showBubbleSize val="0"/>
        </c:dLbls>
        <c:gapWidth val="150"/>
        <c:overlap val="100"/>
        <c:axId val="1934749072"/>
        <c:axId val="1934746992"/>
      </c:barChart>
      <c:catAx>
        <c:axId val="1934749072"/>
        <c:scaling>
          <c:orientation val="minMax"/>
        </c:scaling>
        <c:delete val="1"/>
        <c:axPos val="l"/>
        <c:numFmt formatCode="General" sourceLinked="1"/>
        <c:majorTickMark val="none"/>
        <c:minorTickMark val="none"/>
        <c:tickLblPos val="nextTo"/>
        <c:crossAx val="1934746992"/>
        <c:crosses val="autoZero"/>
        <c:auto val="1"/>
        <c:lblAlgn val="ctr"/>
        <c:lblOffset val="100"/>
        <c:noMultiLvlLbl val="0"/>
      </c:catAx>
      <c:valAx>
        <c:axId val="1934746992"/>
        <c:scaling>
          <c:orientation val="minMax"/>
        </c:scaling>
        <c:delete val="1"/>
        <c:axPos val="b"/>
        <c:numFmt formatCode="0%" sourceLinked="1"/>
        <c:majorTickMark val="none"/>
        <c:minorTickMark val="none"/>
        <c:tickLblPos val="nextTo"/>
        <c:crossAx val="1934749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23359580052492E-2"/>
          <c:y val="0.14651265466055033"/>
          <c:w val="0.9277741141732283"/>
          <c:h val="0.7891382874015747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numCache>
            </c:numRef>
          </c:val>
          <c:extLst>
            <c:ext xmlns:c16="http://schemas.microsoft.com/office/drawing/2014/chart" uri="{C3380CC4-5D6E-409C-BE32-E72D297353CC}">
              <c16:uniqueId val="{00000000-F547-4D88-977B-873CC43F5D7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c:v>
                </c:pt>
              </c:numCache>
            </c:numRef>
          </c:val>
          <c:extLst>
            <c:ext xmlns:c16="http://schemas.microsoft.com/office/drawing/2014/chart" uri="{C3380CC4-5D6E-409C-BE32-E72D297353CC}">
              <c16:uniqueId val="{00000001-F547-4D88-977B-873CC43F5D7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numCache>
            </c:numRef>
          </c:val>
          <c:extLst>
            <c:ext xmlns:c16="http://schemas.microsoft.com/office/drawing/2014/chart" uri="{C3380CC4-5D6E-409C-BE32-E72D297353CC}">
              <c16:uniqueId val="{00000002-F547-4D88-977B-873CC43F5D70}"/>
            </c:ext>
          </c:extLst>
        </c:ser>
        <c:dLbls>
          <c:showLegendKey val="0"/>
          <c:showVal val="0"/>
          <c:showCatName val="0"/>
          <c:showSerName val="0"/>
          <c:showPercent val="0"/>
          <c:showBubbleSize val="0"/>
        </c:dLbls>
        <c:gapWidth val="219"/>
        <c:overlap val="-27"/>
        <c:axId val="1980498704"/>
        <c:axId val="1980488304"/>
      </c:barChart>
      <c:catAx>
        <c:axId val="1980498704"/>
        <c:scaling>
          <c:orientation val="minMax"/>
        </c:scaling>
        <c:delete val="1"/>
        <c:axPos val="b"/>
        <c:numFmt formatCode="General" sourceLinked="1"/>
        <c:majorTickMark val="none"/>
        <c:minorTickMark val="none"/>
        <c:tickLblPos val="nextTo"/>
        <c:crossAx val="1980488304"/>
        <c:crosses val="autoZero"/>
        <c:auto val="1"/>
        <c:lblAlgn val="ctr"/>
        <c:lblOffset val="100"/>
        <c:noMultiLvlLbl val="0"/>
      </c:catAx>
      <c:valAx>
        <c:axId val="1980488304"/>
        <c:scaling>
          <c:orientation val="minMax"/>
        </c:scaling>
        <c:delete val="1"/>
        <c:axPos val="l"/>
        <c:numFmt formatCode="General" sourceLinked="1"/>
        <c:majorTickMark val="none"/>
        <c:minorTickMark val="none"/>
        <c:tickLblPos val="nextTo"/>
        <c:crossAx val="198049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76104395401285E-2"/>
          <c:y val="8.5625211106892515E-2"/>
          <c:w val="0.68801361548556428"/>
          <c:h val="0.828602409774000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3"/>
                <c:pt idx="0">
                  <c:v>Category 1</c:v>
                </c:pt>
                <c:pt idx="1">
                  <c:v>Category 2</c:v>
                </c:pt>
                <c:pt idx="2">
                  <c:v>Category 3</c:v>
                </c:pt>
              </c:strCache>
            </c:strRef>
          </c:cat>
          <c:val>
            <c:numRef>
              <c:f>Sheet1!$B$2:$B$5</c:f>
              <c:numCache>
                <c:formatCode>General</c:formatCode>
                <c:ptCount val="4"/>
              </c:numCache>
            </c:numRef>
          </c:val>
          <c:extLst>
            <c:ext xmlns:c16="http://schemas.microsoft.com/office/drawing/2014/chart" uri="{C3380CC4-5D6E-409C-BE32-E72D297353CC}">
              <c16:uniqueId val="{00000000-66C2-4C69-8EE2-32B20E9CE6D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3"/>
                <c:pt idx="0">
                  <c:v>Category 1</c:v>
                </c:pt>
                <c:pt idx="1">
                  <c:v>Category 2</c:v>
                </c:pt>
                <c:pt idx="2">
                  <c:v>Category 3</c:v>
                </c:pt>
              </c:strCache>
            </c:strRef>
          </c:cat>
          <c:val>
            <c:numRef>
              <c:f>Sheet1!$C$2:$C$5</c:f>
              <c:numCache>
                <c:formatCode>General</c:formatCode>
                <c:ptCount val="4"/>
                <c:pt idx="0">
                  <c:v>1.8</c:v>
                </c:pt>
                <c:pt idx="1">
                  <c:v>2.4</c:v>
                </c:pt>
                <c:pt idx="2">
                  <c:v>0.6</c:v>
                </c:pt>
              </c:numCache>
            </c:numRef>
          </c:val>
          <c:extLst>
            <c:ext xmlns:c16="http://schemas.microsoft.com/office/drawing/2014/chart" uri="{C3380CC4-5D6E-409C-BE32-E72D297353CC}">
              <c16:uniqueId val="{00000001-66C2-4C69-8EE2-32B20E9CE6D3}"/>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3"/>
                <c:pt idx="0">
                  <c:v>Category 1</c:v>
                </c:pt>
                <c:pt idx="1">
                  <c:v>Category 2</c:v>
                </c:pt>
                <c:pt idx="2">
                  <c:v>Category 3</c:v>
                </c:pt>
              </c:strCache>
            </c:strRef>
          </c:cat>
          <c:val>
            <c:numRef>
              <c:f>Sheet1!$D$2:$D$5</c:f>
              <c:numCache>
                <c:formatCode>General</c:formatCode>
                <c:ptCount val="4"/>
              </c:numCache>
            </c:numRef>
          </c:val>
          <c:extLst>
            <c:ext xmlns:c16="http://schemas.microsoft.com/office/drawing/2014/chart" uri="{C3380CC4-5D6E-409C-BE32-E72D297353CC}">
              <c16:uniqueId val="{00000002-66C2-4C69-8EE2-32B20E9CE6D3}"/>
            </c:ext>
          </c:extLst>
        </c:ser>
        <c:dLbls>
          <c:showLegendKey val="0"/>
          <c:showVal val="0"/>
          <c:showCatName val="0"/>
          <c:showSerName val="0"/>
          <c:showPercent val="0"/>
          <c:showBubbleSize val="0"/>
        </c:dLbls>
        <c:gapWidth val="219"/>
        <c:overlap val="-27"/>
        <c:axId val="1926695600"/>
        <c:axId val="1926693104"/>
      </c:barChart>
      <c:catAx>
        <c:axId val="1926695600"/>
        <c:scaling>
          <c:orientation val="minMax"/>
        </c:scaling>
        <c:delete val="1"/>
        <c:axPos val="b"/>
        <c:numFmt formatCode="General" sourceLinked="1"/>
        <c:majorTickMark val="none"/>
        <c:minorTickMark val="none"/>
        <c:tickLblPos val="nextTo"/>
        <c:crossAx val="1926693104"/>
        <c:crosses val="autoZero"/>
        <c:auto val="1"/>
        <c:lblAlgn val="ctr"/>
        <c:lblOffset val="100"/>
        <c:noMultiLvlLbl val="0"/>
      </c:catAx>
      <c:valAx>
        <c:axId val="1926693104"/>
        <c:scaling>
          <c:orientation val="minMax"/>
        </c:scaling>
        <c:delete val="1"/>
        <c:axPos val="l"/>
        <c:numFmt formatCode="General" sourceLinked="1"/>
        <c:majorTickMark val="none"/>
        <c:minorTickMark val="none"/>
        <c:tickLblPos val="nextTo"/>
        <c:crossAx val="192669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hade val="65000"/>
              </a:schemeClr>
            </a:solidFill>
            <a:ln>
              <a:noFill/>
            </a:ln>
            <a:effectLst/>
          </c:spPr>
          <c:invertIfNegative val="0"/>
          <c:cat>
            <c:strRef>
              <c:f>Sheet1!$A$2:$A$6</c:f>
              <c:strCache>
                <c:ptCount val="5"/>
                <c:pt idx="0">
                  <c:v>Friends &amp; Family</c:v>
                </c:pt>
                <c:pt idx="1">
                  <c:v>Podcast</c:v>
                </c:pt>
                <c:pt idx="2">
                  <c:v>Radio News</c:v>
                </c:pt>
                <c:pt idx="3">
                  <c:v>Social Media</c:v>
                </c:pt>
                <c:pt idx="4">
                  <c:v>Televison News</c:v>
                </c:pt>
              </c:strCache>
            </c:strRef>
          </c:cat>
          <c:val>
            <c:numRef>
              <c:f>Sheet1!$B$2:$B$6</c:f>
              <c:numCache>
                <c:formatCode>General</c:formatCode>
                <c:ptCount val="5"/>
              </c:numCache>
            </c:numRef>
          </c:val>
          <c:extLst>
            <c:ext xmlns:c16="http://schemas.microsoft.com/office/drawing/2014/chart" uri="{C3380CC4-5D6E-409C-BE32-E72D297353CC}">
              <c16:uniqueId val="{00000000-09BF-47C3-B427-D1488E566212}"/>
            </c:ext>
          </c:extLst>
        </c:ser>
        <c:ser>
          <c:idx val="1"/>
          <c:order val="1"/>
          <c:tx>
            <c:strRef>
              <c:f>Sheet1!$C$1</c:f>
              <c:strCache>
                <c:ptCount val="1"/>
                <c:pt idx="0">
                  <c:v>Series 2</c:v>
                </c:pt>
              </c:strCache>
            </c:strRef>
          </c:tx>
          <c:spPr>
            <a:solidFill>
              <a:schemeClr val="accent1"/>
            </a:solidFill>
            <a:ln>
              <a:noFill/>
            </a:ln>
            <a:effectLst/>
          </c:spPr>
          <c:invertIfNegative val="0"/>
          <c:cat>
            <c:strRef>
              <c:f>Sheet1!$A$2:$A$6</c:f>
              <c:strCache>
                <c:ptCount val="5"/>
                <c:pt idx="0">
                  <c:v>Friends &amp; Family</c:v>
                </c:pt>
                <c:pt idx="1">
                  <c:v>Podcast</c:v>
                </c:pt>
                <c:pt idx="2">
                  <c:v>Radio News</c:v>
                </c:pt>
                <c:pt idx="3">
                  <c:v>Social Media</c:v>
                </c:pt>
                <c:pt idx="4">
                  <c:v>Televison News</c:v>
                </c:pt>
              </c:strCache>
            </c:strRef>
          </c:cat>
          <c:val>
            <c:numRef>
              <c:f>Sheet1!$C$2:$C$6</c:f>
              <c:numCache>
                <c:formatCode>General</c:formatCode>
                <c:ptCount val="5"/>
                <c:pt idx="0">
                  <c:v>1.8</c:v>
                </c:pt>
                <c:pt idx="1">
                  <c:v>2</c:v>
                </c:pt>
                <c:pt idx="2">
                  <c:v>3</c:v>
                </c:pt>
                <c:pt idx="3">
                  <c:v>4</c:v>
                </c:pt>
                <c:pt idx="4">
                  <c:v>5</c:v>
                </c:pt>
              </c:numCache>
            </c:numRef>
          </c:val>
          <c:extLst>
            <c:ext xmlns:c16="http://schemas.microsoft.com/office/drawing/2014/chart" uri="{C3380CC4-5D6E-409C-BE32-E72D297353CC}">
              <c16:uniqueId val="{00000001-09BF-47C3-B427-D1488E566212}"/>
            </c:ext>
          </c:extLst>
        </c:ser>
        <c:ser>
          <c:idx val="2"/>
          <c:order val="2"/>
          <c:tx>
            <c:strRef>
              <c:f>Sheet1!$D$1</c:f>
              <c:strCache>
                <c:ptCount val="1"/>
                <c:pt idx="0">
                  <c:v>Series 3</c:v>
                </c:pt>
              </c:strCache>
            </c:strRef>
          </c:tx>
          <c:spPr>
            <a:solidFill>
              <a:schemeClr val="accent1">
                <a:tint val="65000"/>
              </a:schemeClr>
            </a:solidFill>
            <a:ln>
              <a:noFill/>
            </a:ln>
            <a:effectLst/>
          </c:spPr>
          <c:invertIfNegative val="0"/>
          <c:cat>
            <c:strRef>
              <c:f>Sheet1!$A$2:$A$6</c:f>
              <c:strCache>
                <c:ptCount val="5"/>
                <c:pt idx="0">
                  <c:v>Friends &amp; Family</c:v>
                </c:pt>
                <c:pt idx="1">
                  <c:v>Podcast</c:v>
                </c:pt>
                <c:pt idx="2">
                  <c:v>Radio News</c:v>
                </c:pt>
                <c:pt idx="3">
                  <c:v>Social Media</c:v>
                </c:pt>
                <c:pt idx="4">
                  <c:v>Televison News</c:v>
                </c:pt>
              </c:strCache>
            </c:strRef>
          </c:cat>
          <c:val>
            <c:numRef>
              <c:f>Sheet1!$D$2:$D$6</c:f>
              <c:numCache>
                <c:formatCode>General</c:formatCode>
                <c:ptCount val="5"/>
              </c:numCache>
            </c:numRef>
          </c:val>
          <c:extLst>
            <c:ext xmlns:c16="http://schemas.microsoft.com/office/drawing/2014/chart" uri="{C3380CC4-5D6E-409C-BE32-E72D297353CC}">
              <c16:uniqueId val="{00000002-09BF-47C3-B427-D1488E566212}"/>
            </c:ext>
          </c:extLst>
        </c:ser>
        <c:dLbls>
          <c:showLegendKey val="0"/>
          <c:showVal val="0"/>
          <c:showCatName val="0"/>
          <c:showSerName val="0"/>
          <c:showPercent val="0"/>
          <c:showBubbleSize val="0"/>
        </c:dLbls>
        <c:gapWidth val="182"/>
        <c:axId val="1958195088"/>
        <c:axId val="1958195504"/>
      </c:barChart>
      <c:catAx>
        <c:axId val="1958195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8195504"/>
        <c:crosses val="autoZero"/>
        <c:auto val="1"/>
        <c:lblAlgn val="ctr"/>
        <c:lblOffset val="100"/>
        <c:noMultiLvlLbl val="0"/>
      </c:catAx>
      <c:valAx>
        <c:axId val="1958195504"/>
        <c:scaling>
          <c:orientation val="minMax"/>
        </c:scaling>
        <c:delete val="1"/>
        <c:axPos val="b"/>
        <c:numFmt formatCode="General" sourceLinked="1"/>
        <c:majorTickMark val="out"/>
        <c:minorTickMark val="none"/>
        <c:tickLblPos val="nextTo"/>
        <c:crossAx val="1958195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76" tIns="46188" rIns="92376" bIns="46188" rtlCol="0"/>
          <a:lstStyle>
            <a:lvl1pPr algn="l">
              <a:defRPr sz="1200"/>
            </a:lvl1pPr>
          </a:lstStyle>
          <a:p>
            <a:endParaRPr lang="en-US"/>
          </a:p>
        </p:txBody>
      </p:sp>
      <p:sp>
        <p:nvSpPr>
          <p:cNvPr id="3" name="Date Placeholder 2"/>
          <p:cNvSpPr>
            <a:spLocks noGrp="1"/>
          </p:cNvSpPr>
          <p:nvPr>
            <p:ph type="dt" sz="quarter" idx="1"/>
          </p:nvPr>
        </p:nvSpPr>
        <p:spPr>
          <a:xfrm>
            <a:off x="3934970" y="0"/>
            <a:ext cx="3010323" cy="461010"/>
          </a:xfrm>
          <a:prstGeom prst="rect">
            <a:avLst/>
          </a:prstGeom>
        </p:spPr>
        <p:txBody>
          <a:bodyPr vert="horz" lIns="92376" tIns="46188" rIns="92376" bIns="46188" rtlCol="0"/>
          <a:lstStyle>
            <a:lvl1pPr algn="r">
              <a:defRPr sz="1200"/>
            </a:lvl1pPr>
          </a:lstStyle>
          <a:p>
            <a:fld id="{C75ADA78-BF56-4CE8-A820-2C21A6BC1C75}" type="datetimeFigureOut">
              <a:rPr lang="en-US" smtClean="0"/>
              <a:pPr/>
              <a:t>3/7/2022</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76" tIns="46188" rIns="92376" bIns="46188" rtlCol="0" anchor="b"/>
          <a:lstStyle>
            <a:lvl1pPr algn="l">
              <a:defRPr sz="1200"/>
            </a:lvl1pPr>
          </a:lstStyle>
          <a:p>
            <a:endParaRPr lang="en-US"/>
          </a:p>
        </p:txBody>
      </p:sp>
      <p:sp>
        <p:nvSpPr>
          <p:cNvPr id="5" name="Slide Number Placeholder 4"/>
          <p:cNvSpPr>
            <a:spLocks noGrp="1"/>
          </p:cNvSpPr>
          <p:nvPr>
            <p:ph type="sldNum" sz="quarter" idx="3"/>
          </p:nvPr>
        </p:nvSpPr>
        <p:spPr>
          <a:xfrm>
            <a:off x="3934970" y="8757590"/>
            <a:ext cx="3010323" cy="461010"/>
          </a:xfrm>
          <a:prstGeom prst="rect">
            <a:avLst/>
          </a:prstGeom>
        </p:spPr>
        <p:txBody>
          <a:bodyPr vert="horz" lIns="92376" tIns="46188" rIns="92376" bIns="46188" rtlCol="0" anchor="b"/>
          <a:lstStyle>
            <a:lvl1pPr algn="r">
              <a:defRPr sz="1200"/>
            </a:lvl1pPr>
          </a:lstStyle>
          <a:p>
            <a:fld id="{0C711971-C17D-48E4-8DF6-B080CD34576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76" tIns="46188" rIns="92376" bIns="46188" rtlCol="0"/>
          <a:lstStyle>
            <a:lvl1pPr algn="l">
              <a:defRPr sz="1200"/>
            </a:lvl1pPr>
          </a:lstStyle>
          <a:p>
            <a:endParaRPr lang="en-US"/>
          </a:p>
        </p:txBody>
      </p:sp>
      <p:sp>
        <p:nvSpPr>
          <p:cNvPr id="3" name="Date Placeholder 2"/>
          <p:cNvSpPr>
            <a:spLocks noGrp="1"/>
          </p:cNvSpPr>
          <p:nvPr>
            <p:ph type="dt" idx="1"/>
          </p:nvPr>
        </p:nvSpPr>
        <p:spPr>
          <a:xfrm>
            <a:off x="3934970" y="0"/>
            <a:ext cx="3010323" cy="461010"/>
          </a:xfrm>
          <a:prstGeom prst="rect">
            <a:avLst/>
          </a:prstGeom>
        </p:spPr>
        <p:txBody>
          <a:bodyPr vert="horz" lIns="92376" tIns="46188" rIns="92376" bIns="46188" rtlCol="0"/>
          <a:lstStyle>
            <a:lvl1pPr algn="r">
              <a:defRPr sz="1200"/>
            </a:lvl1pPr>
          </a:lstStyle>
          <a:p>
            <a:fld id="{7809FB2E-60D8-4AC2-B15C-16BD486DF9D3}" type="datetimeFigureOut">
              <a:rPr lang="en-US" smtClean="0"/>
              <a:pPr/>
              <a:t>3/7/2022</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76" tIns="46188" rIns="92376" bIns="46188"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6" tIns="46188" rIns="92376" bIns="461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76" tIns="46188" rIns="92376" bIns="46188" rtlCol="0" anchor="b"/>
          <a:lstStyle>
            <a:lvl1pPr algn="l">
              <a:defRPr sz="1200"/>
            </a:lvl1pPr>
          </a:lstStyle>
          <a:p>
            <a:endParaRPr lang="en-US"/>
          </a:p>
        </p:txBody>
      </p:sp>
      <p:sp>
        <p:nvSpPr>
          <p:cNvPr id="7" name="Slide Number Placeholder 6"/>
          <p:cNvSpPr>
            <a:spLocks noGrp="1"/>
          </p:cNvSpPr>
          <p:nvPr>
            <p:ph type="sldNum" sz="quarter" idx="5"/>
          </p:nvPr>
        </p:nvSpPr>
        <p:spPr>
          <a:xfrm>
            <a:off x="3934970" y="8757590"/>
            <a:ext cx="3010323" cy="461010"/>
          </a:xfrm>
          <a:prstGeom prst="rect">
            <a:avLst/>
          </a:prstGeom>
        </p:spPr>
        <p:txBody>
          <a:bodyPr vert="horz" lIns="92376" tIns="46188" rIns="92376" bIns="46188" rtlCol="0" anchor="b"/>
          <a:lstStyle>
            <a:lvl1pPr algn="r">
              <a:defRPr sz="1200"/>
            </a:lvl1pPr>
          </a:lstStyle>
          <a:p>
            <a:fld id="{C20340EC-68B8-4FD8-94B2-E642562E51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8821A5-F340-4937-9B44-AF264474FF4C}"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821A5-F340-4937-9B44-AF264474FF4C}"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3" y="366721"/>
            <a:ext cx="1543051"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10" y="366721"/>
            <a:ext cx="447675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821A5-F340-4937-9B44-AF264474FF4C}"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821A5-F340-4937-9B44-AF264474FF4C}"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6"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821A5-F340-4937-9B44-AF264474FF4C}"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8821A5-F340-4937-9B44-AF264474FF4C}"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8821A5-F340-4937-9B44-AF264474FF4C}"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8821A5-F340-4937-9B44-AF264474FF4C}" type="datetimeFigureOut">
              <a:rPr lang="en-US" smtClean="0"/>
              <a:pPr/>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821A5-F340-4937-9B44-AF264474FF4C}" type="datetimeFigureOut">
              <a:rPr lang="en-US" smtClean="0"/>
              <a:pPr/>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7" y="27306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13"/>
            <a:ext cx="3008313" cy="4691063"/>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821A5-F340-4937-9B44-AF264474FF4C}"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6"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821A5-F340-4937-9B44-AF264474FF4C}"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14B39-0021-440E-887C-316138DA28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821A5-F340-4937-9B44-AF264474FF4C}" type="datetimeFigureOut">
              <a:rPr lang="en-US" smtClean="0"/>
              <a:pPr/>
              <a:t>3/7/2022</a:t>
            </a:fld>
            <a:endParaRPr lang="en-US"/>
          </a:p>
        </p:txBody>
      </p:sp>
      <p:sp>
        <p:nvSpPr>
          <p:cNvPr id="5" name="Footer Placeholder 4"/>
          <p:cNvSpPr>
            <a:spLocks noGrp="1"/>
          </p:cNvSpPr>
          <p:nvPr>
            <p:ph type="ftr" sz="quarter" idx="3"/>
          </p:nvPr>
        </p:nvSpPr>
        <p:spPr>
          <a:xfrm>
            <a:off x="3124200" y="63563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14B39-0021-440E-887C-316138DA28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56"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cid:image002.jpg@01D70148.228E8E80"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package" Target="../embeddings/Microsoft_Excel_Worksheet4.xls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www.builditunion.org/" TargetMode="Externa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rial" pitchFamily="34" charset="0"/>
                <a:cs typeface="Arial" pitchFamily="34" charset="0"/>
              </a:rPr>
              <a:t>Hudson Valley Building &amp; Construction Trades Council</a:t>
            </a:r>
          </a:p>
        </p:txBody>
      </p:sp>
      <p:sp>
        <p:nvSpPr>
          <p:cNvPr id="3" name="Subtitle 2"/>
          <p:cNvSpPr>
            <a:spLocks noGrp="1"/>
          </p:cNvSpPr>
          <p:nvPr>
            <p:ph type="subTitle" idx="1"/>
          </p:nvPr>
        </p:nvSpPr>
        <p:spPr/>
        <p:txBody>
          <a:bodyPr>
            <a:normAutofit fontScale="92500" lnSpcReduction="20000"/>
          </a:bodyPr>
          <a:lstStyle/>
          <a:p>
            <a:r>
              <a:rPr lang="en-US" sz="2000" b="1" dirty="0">
                <a:latin typeface="Arial" pitchFamily="34" charset="0"/>
                <a:cs typeface="Arial" pitchFamily="34" charset="0"/>
              </a:rPr>
              <a:t>2021/2022</a:t>
            </a:r>
          </a:p>
          <a:p>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a:p>
            <a:r>
              <a:rPr lang="en-US" sz="2000" b="1" dirty="0">
                <a:latin typeface="Arial" pitchFamily="34" charset="0"/>
                <a:cs typeface="Arial" pitchFamily="34" charset="0"/>
              </a:rPr>
              <a:t>Prepared for the 2022 Mid-Hudson Valley Construction Industry Mid-Winter Conference</a:t>
            </a:r>
            <a:endParaRPr lang="en-US" sz="2000" dirty="0">
              <a:latin typeface="Arial" pitchFamily="34" charset="0"/>
              <a:cs typeface="Arial" pitchFamily="34" charset="0"/>
            </a:endParaRPr>
          </a:p>
        </p:txBody>
      </p:sp>
      <p:pic>
        <p:nvPicPr>
          <p:cNvPr id="8" name="Picture 7">
            <a:extLst>
              <a:ext uri="{FF2B5EF4-FFF2-40B4-BE49-F238E27FC236}">
                <a16:creationId xmlns:a16="http://schemas.microsoft.com/office/drawing/2014/main" id="{1E0CB3A8-AF9A-4001-9172-95B2DB0F29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210213"/>
            <a:ext cx="3080606" cy="1920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ADE4-19A7-49EC-9155-89E16DF28464}"/>
              </a:ext>
            </a:extLst>
          </p:cNvPr>
          <p:cNvSpPr>
            <a:spLocks noGrp="1"/>
          </p:cNvSpPr>
          <p:nvPr>
            <p:ph type="title"/>
          </p:nvPr>
        </p:nvSpPr>
        <p:spPr>
          <a:xfrm>
            <a:off x="304800" y="3581399"/>
            <a:ext cx="8686800" cy="2983997"/>
          </a:xfrm>
        </p:spPr>
        <p:txBody>
          <a:bodyPr>
            <a:normAutofit fontScale="90000"/>
          </a:bodyPr>
          <a:lstStyle/>
          <a:p>
            <a:pPr algn="l"/>
            <a:r>
              <a:rPr lang="en-US" sz="3600" dirty="0">
                <a:latin typeface="Arial" panose="020B0604020202020204" pitchFamily="34" charset="0"/>
                <a:cs typeface="Arial" panose="020B0604020202020204" pitchFamily="34" charset="0"/>
              </a:rPr>
              <a:t>Pat Ryan		      	Ulster County Exec.</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Steve Neuhaus	Orange County Exec.</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Marc Molinaro		Dutchess County Exec.</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Josh Potosek	   	Sullivan County Manager </a:t>
            </a:r>
            <a:br>
              <a:rPr lang="en-US" dirty="0">
                <a:latin typeface="Arial" panose="020B0604020202020204" pitchFamily="34" charset="0"/>
                <a:cs typeface="Arial" panose="020B0604020202020204" pitchFamily="34" charset="0"/>
              </a:rPr>
            </a:br>
            <a:endParaRPr lang="en-US" dirty="0"/>
          </a:p>
        </p:txBody>
      </p:sp>
      <p:pic>
        <p:nvPicPr>
          <p:cNvPr id="1026" name="Picture 2">
            <a:extLst>
              <a:ext uri="{FF2B5EF4-FFF2-40B4-BE49-F238E27FC236}">
                <a16:creationId xmlns:a16="http://schemas.microsoft.com/office/drawing/2014/main" id="{48D9F4EF-8586-4168-9AD5-BC99786DF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897" y="315864"/>
            <a:ext cx="2111673" cy="28042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hoto of Marc Molinaro">
            <a:extLst>
              <a:ext uri="{FF2B5EF4-FFF2-40B4-BE49-F238E27FC236}">
                <a16:creationId xmlns:a16="http://schemas.microsoft.com/office/drawing/2014/main" id="{EDB768B4-5575-4C74-BE15-BBD4DCC54A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571" y="315864"/>
            <a:ext cx="2533829" cy="28042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a:extLst>
              <a:ext uri="{FF2B5EF4-FFF2-40B4-BE49-F238E27FC236}">
                <a16:creationId xmlns:a16="http://schemas.microsoft.com/office/drawing/2014/main" id="{1FDC3F24-1C08-4613-97DD-8813D347BD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2">
            <a:extLst>
              <a:ext uri="{FF2B5EF4-FFF2-40B4-BE49-F238E27FC236}">
                <a16:creationId xmlns:a16="http://schemas.microsoft.com/office/drawing/2014/main" id="{51C6F0E8-2F50-47BC-BDF2-884AFE13411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010401" y="317634"/>
            <a:ext cx="2076450" cy="28025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D011FA3-7C33-4203-B14E-2348FF3B493A}"/>
              </a:ext>
            </a:extLst>
          </p:cNvPr>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57150" y="308008"/>
            <a:ext cx="2311630" cy="281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8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1754-CB28-424A-AA88-512742233ECF}"/>
              </a:ext>
            </a:extLst>
          </p:cNvPr>
          <p:cNvSpPr>
            <a:spLocks noGrp="1"/>
          </p:cNvSpPr>
          <p:nvPr>
            <p:ph type="title"/>
          </p:nvPr>
        </p:nvSpPr>
        <p:spPr/>
        <p:txBody>
          <a:bodyPr/>
          <a:lstStyle/>
          <a:p>
            <a:r>
              <a:rPr lang="en-US" b="1" u="sng" dirty="0"/>
              <a:t>Boards</a:t>
            </a:r>
          </a:p>
        </p:txBody>
      </p:sp>
      <p:sp>
        <p:nvSpPr>
          <p:cNvPr id="3" name="Content Placeholder 2">
            <a:extLst>
              <a:ext uri="{FF2B5EF4-FFF2-40B4-BE49-F238E27FC236}">
                <a16:creationId xmlns:a16="http://schemas.microsoft.com/office/drawing/2014/main" id="{F2D852E1-8B30-4D7D-A929-80599C5A3B2F}"/>
              </a:ext>
            </a:extLst>
          </p:cNvPr>
          <p:cNvSpPr>
            <a:spLocks noGrp="1"/>
          </p:cNvSpPr>
          <p:nvPr>
            <p:ph idx="1"/>
          </p:nvPr>
        </p:nvSpPr>
        <p:spPr>
          <a:xfrm>
            <a:off x="448376" y="1429988"/>
            <a:ext cx="3971224" cy="5275606"/>
          </a:xfrm>
        </p:spPr>
        <p:txBody>
          <a:bodyPr>
            <a:normAutofit lnSpcReduction="10000"/>
          </a:bodyPr>
          <a:lstStyle/>
          <a:p>
            <a:r>
              <a:rPr lang="en-US" sz="1400" b="1" dirty="0">
                <a:latin typeface="Arial" panose="020B0604020202020204" pitchFamily="34" charset="0"/>
                <a:cs typeface="Arial" panose="020B0604020202020204" pitchFamily="34" charset="0"/>
              </a:rPr>
              <a:t>IDA</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Ulster County</a:t>
            </a:r>
          </a:p>
          <a:p>
            <a:pPr>
              <a:buFontTx/>
              <a:buChar char="-"/>
            </a:pPr>
            <a:r>
              <a:rPr lang="en-US" sz="1200" dirty="0">
                <a:latin typeface="Arial" panose="020B0604020202020204" pitchFamily="34" charset="0"/>
                <a:cs typeface="Arial" panose="020B0604020202020204" pitchFamily="34" charset="0"/>
              </a:rPr>
              <a:t>Mike Hamm 	(OE)</a:t>
            </a:r>
          </a:p>
          <a:p>
            <a:pPr>
              <a:buFontTx/>
              <a:buChar char="-"/>
            </a:pPr>
            <a:r>
              <a:rPr lang="en-US" sz="1200" dirty="0">
                <a:latin typeface="Arial" panose="020B0604020202020204" pitchFamily="34" charset="0"/>
                <a:cs typeface="Arial" panose="020B0604020202020204" pitchFamily="34" charset="0"/>
              </a:rPr>
              <a:t>James Malcolm 	(Retired Carp)</a:t>
            </a:r>
          </a:p>
          <a:p>
            <a:pPr marL="0" indent="0">
              <a:buNone/>
            </a:pPr>
            <a:r>
              <a:rPr lang="en-US" sz="1200" dirty="0">
                <a:latin typeface="Arial" panose="020B0604020202020204" pitchFamily="34" charset="0"/>
                <a:cs typeface="Arial" panose="020B0604020202020204" pitchFamily="34" charset="0"/>
              </a:rPr>
              <a:t>        Note:  Labor Policy - PW</a:t>
            </a:r>
          </a:p>
          <a:p>
            <a:pPr>
              <a:buFontTx/>
              <a:buChar char="-"/>
            </a:pPr>
            <a:endParaRPr lang="en-US" sz="12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Orange County</a:t>
            </a:r>
          </a:p>
          <a:p>
            <a:pPr>
              <a:buFontTx/>
              <a:buChar char="-"/>
            </a:pPr>
            <a:r>
              <a:rPr lang="en-US" sz="1200" dirty="0">
                <a:latin typeface="Arial" panose="020B0604020202020204" pitchFamily="34" charset="0"/>
                <a:cs typeface="Arial" panose="020B0604020202020204" pitchFamily="34" charset="0"/>
              </a:rPr>
              <a:t>Mike Gaydos (IW)	Dean Tamburri (Laborers’)</a:t>
            </a:r>
          </a:p>
          <a:p>
            <a:pPr marL="0" indent="0">
              <a:buNone/>
            </a:pP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Note:  Local Labor Policy 85%</a:t>
            </a:r>
          </a:p>
          <a:p>
            <a:pPr marL="0" indent="0">
              <a:buNone/>
            </a:pPr>
            <a:r>
              <a:rPr lang="en-US" sz="1200" dirty="0">
                <a:latin typeface="Arial" panose="020B0604020202020204" pitchFamily="34" charset="0"/>
                <a:cs typeface="Arial" panose="020B0604020202020204" pitchFamily="34" charset="0"/>
              </a:rPr>
              <a:t>                   </a:t>
            </a:r>
          </a:p>
          <a:p>
            <a:r>
              <a:rPr lang="en-US" sz="1400" b="1" dirty="0">
                <a:latin typeface="Arial" panose="020B0604020202020204" pitchFamily="34" charset="0"/>
                <a:cs typeface="Arial" panose="020B0604020202020204" pitchFamily="34" charset="0"/>
              </a:rPr>
              <a:t>Dutchess County </a:t>
            </a:r>
          </a:p>
          <a:p>
            <a:pPr>
              <a:buFontTx/>
              <a:buChar char="-"/>
            </a:pPr>
            <a:r>
              <a:rPr lang="en-US" sz="1200" dirty="0">
                <a:latin typeface="Arial" panose="020B0604020202020204" pitchFamily="34" charset="0"/>
                <a:cs typeface="Arial" panose="020B0604020202020204" pitchFamily="34" charset="0"/>
              </a:rPr>
              <a:t>Al Torreggiani</a:t>
            </a:r>
          </a:p>
          <a:p>
            <a:pPr marL="0" indent="0">
              <a:buNone/>
            </a:pP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Note:  Local Workforce Policy</a:t>
            </a:r>
          </a:p>
          <a:p>
            <a:pPr marL="0" indent="0">
              <a:buNone/>
            </a:pPr>
            <a:endParaRPr lang="en-US" sz="12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Sullivan County</a:t>
            </a:r>
          </a:p>
          <a:p>
            <a:pPr>
              <a:buFontTx/>
              <a:buChar char="-"/>
            </a:pPr>
            <a:r>
              <a:rPr lang="en-US" sz="1200" dirty="0">
                <a:latin typeface="Arial" panose="020B0604020202020204" pitchFamily="34" charset="0"/>
                <a:cs typeface="Arial" panose="020B0604020202020204" pitchFamily="34" charset="0"/>
              </a:rPr>
              <a:t>Scott Smith (Carp)</a:t>
            </a:r>
          </a:p>
          <a:p>
            <a:pPr>
              <a:buFontTx/>
              <a:buChar char="-"/>
            </a:pPr>
            <a:endParaRPr lang="en-US" sz="12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Town of Montgomery</a:t>
            </a:r>
          </a:p>
          <a:p>
            <a:pPr>
              <a:buFontTx/>
              <a:buChar char="-"/>
            </a:pPr>
            <a:r>
              <a:rPr lang="en-US" sz="1200" dirty="0">
                <a:latin typeface="Arial" panose="020B0604020202020204" pitchFamily="34" charset="0"/>
                <a:cs typeface="Arial" panose="020B0604020202020204" pitchFamily="34" charset="0"/>
              </a:rPr>
              <a:t>John Dickson 	(IBEW)</a:t>
            </a:r>
          </a:p>
          <a:p>
            <a:pPr>
              <a:buFontTx/>
              <a:buChar char="-"/>
            </a:pPr>
            <a:r>
              <a:rPr lang="en-US" sz="1200" dirty="0">
                <a:latin typeface="Arial" panose="020B0604020202020204" pitchFamily="34" charset="0"/>
                <a:cs typeface="Arial" panose="020B0604020202020204" pitchFamily="34" charset="0"/>
              </a:rPr>
              <a:t>Matt Stoddard 	(IW)</a:t>
            </a:r>
          </a:p>
          <a:p>
            <a:pPr marL="0" indent="0">
              <a:buNone/>
            </a:pPr>
            <a:r>
              <a:rPr lang="en-US" sz="1200" dirty="0">
                <a:latin typeface="Arial" panose="020B0604020202020204" pitchFamily="34" charset="0"/>
                <a:cs typeface="Arial" panose="020B0604020202020204" pitchFamily="34" charset="0"/>
              </a:rPr>
              <a:t>        Note:  Local Labor Policy 85%</a:t>
            </a:r>
          </a:p>
          <a:p>
            <a:pPr marL="0" indent="0">
              <a:buNone/>
            </a:pPr>
            <a:r>
              <a:rPr lang="en-US" sz="1200" dirty="0">
                <a:latin typeface="Arial" panose="020B0604020202020204" pitchFamily="34" charset="0"/>
                <a:cs typeface="Arial" panose="020B0604020202020204" pitchFamily="34" charset="0"/>
              </a:rPr>
              <a:t>        Note:  Improvements</a:t>
            </a:r>
          </a:p>
          <a:p>
            <a:pPr marL="0" indent="0">
              <a:buNone/>
            </a:pPr>
            <a:endParaRPr lang="en-US"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153903-454B-44E0-BBC3-BD7DF1E1B394}"/>
              </a:ext>
            </a:extLst>
          </p:cNvPr>
          <p:cNvSpPr txBox="1"/>
          <p:nvPr/>
        </p:nvSpPr>
        <p:spPr>
          <a:xfrm>
            <a:off x="4876800" y="1429988"/>
            <a:ext cx="3810000" cy="3508653"/>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Orange County Partnership</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Alan Seidman	(CCA)</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Todd Diorio	(HVBCTC)</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Jim Smith	(Advanced Testing)</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Robert Kaehler	(Perreca)</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Dave Campbell	(LeChase)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Dan Depew  	(Holt)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Ulster County EDC</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 Todd Diorio</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S.C. Workforce Development</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Chris Cerone</a:t>
            </a:r>
          </a:p>
          <a:p>
            <a:pPr marL="285750" indent="-285750">
              <a:buFont typeface="Arial" panose="020B0604020202020204" pitchFamily="34" charset="0"/>
              <a:buChar char="•"/>
            </a:pPr>
            <a:endParaRPr lang="en-US"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31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087"/>
            <a:ext cx="8229600" cy="868363"/>
          </a:xfrm>
        </p:spPr>
        <p:txBody>
          <a:bodyPr>
            <a:normAutofit fontScale="90000"/>
          </a:bodyPr>
          <a:lstStyle/>
          <a:p>
            <a:br>
              <a:rPr lang="en-US" sz="4000" b="1" dirty="0">
                <a:latin typeface="Arial" pitchFamily="34" charset="0"/>
                <a:cs typeface="Arial" pitchFamily="34" charset="0"/>
              </a:rPr>
            </a:br>
            <a:br>
              <a:rPr lang="en-US" sz="4000" b="1" dirty="0">
                <a:latin typeface="Arial" pitchFamily="34" charset="0"/>
                <a:cs typeface="Arial" pitchFamily="34" charset="0"/>
              </a:rPr>
            </a:br>
            <a:br>
              <a:rPr lang="en-US" sz="4000" b="1" dirty="0">
                <a:latin typeface="Arial" pitchFamily="34" charset="0"/>
                <a:cs typeface="Arial" pitchFamily="34" charset="0"/>
              </a:rPr>
            </a:br>
            <a:r>
              <a:rPr lang="en-US" sz="4000" b="1" dirty="0">
                <a:latin typeface="Arial" pitchFamily="34" charset="0"/>
                <a:cs typeface="Arial" pitchFamily="34" charset="0"/>
              </a:rPr>
              <a:t> </a:t>
            </a:r>
            <a:r>
              <a:rPr lang="en-US" sz="3600" b="1" dirty="0">
                <a:latin typeface="Arial" pitchFamily="34" charset="0"/>
                <a:cs typeface="Arial" pitchFamily="34" charset="0"/>
              </a:rPr>
              <a:t>PROJECTS OF SIZE</a:t>
            </a:r>
            <a:br>
              <a:rPr lang="en-US" sz="4000" b="1" dirty="0">
                <a:latin typeface="Arial" pitchFamily="34" charset="0"/>
                <a:cs typeface="Arial" pitchFamily="34" charset="0"/>
              </a:rPr>
            </a:br>
            <a:br>
              <a:rPr lang="en-US" sz="4000" b="1" dirty="0">
                <a:latin typeface="Arial" pitchFamily="34" charset="0"/>
                <a:cs typeface="Arial" pitchFamily="34" charset="0"/>
              </a:rPr>
            </a:br>
            <a:br>
              <a:rPr lang="en-US" sz="4000" b="1" dirty="0">
                <a:latin typeface="Arial" pitchFamily="34" charset="0"/>
                <a:cs typeface="Arial" pitchFamily="34" charset="0"/>
              </a:rPr>
            </a:b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152400" y="838201"/>
            <a:ext cx="8534400" cy="5954712"/>
          </a:xfrm>
        </p:spPr>
        <p:txBody>
          <a:bodyPr>
            <a:normAutofit fontScale="40000" lnSpcReduction="20000"/>
          </a:bodyPr>
          <a:lstStyle/>
          <a:p>
            <a:pPr>
              <a:buNone/>
            </a:pPr>
            <a:endParaRPr lang="en-US" sz="2600" b="1" u="sng" dirty="0">
              <a:latin typeface="Arial" pitchFamily="34" charset="0"/>
              <a:cs typeface="Arial" pitchFamily="34" charset="0"/>
            </a:endParaRPr>
          </a:p>
          <a:p>
            <a:pPr>
              <a:buNone/>
            </a:pPr>
            <a:r>
              <a:rPr lang="en-US" sz="2200" dirty="0">
                <a:latin typeface="Arial" pitchFamily="34" charset="0"/>
                <a:cs typeface="Arial" pitchFamily="34" charset="0"/>
              </a:rPr>
              <a:t>	</a:t>
            </a:r>
            <a:r>
              <a:rPr lang="en-US" sz="3000" b="1" u="sng" dirty="0">
                <a:latin typeface="Arial" pitchFamily="34" charset="0"/>
                <a:cs typeface="Arial" pitchFamily="34" charset="0"/>
              </a:rPr>
              <a:t>Upcoming/ Proposed</a:t>
            </a:r>
            <a:r>
              <a:rPr lang="en-US" sz="2200" b="1" dirty="0">
                <a:latin typeface="Arial" pitchFamily="34" charset="0"/>
                <a:cs typeface="Arial" pitchFamily="34" charset="0"/>
              </a:rPr>
              <a:t>			</a:t>
            </a:r>
            <a:r>
              <a:rPr lang="en-US" sz="3000" b="1" u="sng" dirty="0">
                <a:latin typeface="Arial" pitchFamily="34" charset="0"/>
                <a:cs typeface="Arial" pitchFamily="34" charset="0"/>
              </a:rPr>
              <a:t>Completed 2021 or Working</a:t>
            </a:r>
          </a:p>
          <a:p>
            <a:pPr algn="ctr">
              <a:buNone/>
            </a:pPr>
            <a:endParaRPr lang="en-US" sz="1500" b="1" dirty="0">
              <a:latin typeface="Arial" pitchFamily="34" charset="0"/>
              <a:cs typeface="Arial" pitchFamily="34" charset="0"/>
            </a:endParaRPr>
          </a:p>
          <a:p>
            <a:pPr>
              <a:buNone/>
            </a:pPr>
            <a:r>
              <a:rPr lang="en-US" sz="1500" b="1" dirty="0">
                <a:latin typeface="Arial" pitchFamily="34" charset="0"/>
                <a:cs typeface="Arial" pitchFamily="34" charset="0"/>
              </a:rPr>
              <a:t>	</a:t>
            </a:r>
            <a:r>
              <a:rPr lang="en-US" sz="2500" b="1" dirty="0">
                <a:latin typeface="Arial" pitchFamily="34" charset="0"/>
                <a:cs typeface="Arial" pitchFamily="34" charset="0"/>
              </a:rPr>
              <a:t>Cresco (PLA)</a:t>
            </a:r>
          </a:p>
          <a:p>
            <a:pPr>
              <a:buNone/>
            </a:pPr>
            <a:r>
              <a:rPr lang="en-US" sz="2500" b="1" dirty="0">
                <a:latin typeface="Arial" pitchFamily="34" charset="0"/>
                <a:cs typeface="Arial" pitchFamily="34" charset="0"/>
              </a:rPr>
              <a:t>	Resurfacing of I-84				Coopers Dam (PLA)	</a:t>
            </a:r>
          </a:p>
          <a:p>
            <a:pPr>
              <a:buNone/>
            </a:pPr>
            <a:r>
              <a:rPr lang="en-US" sz="2500" b="1" dirty="0">
                <a:latin typeface="Arial" pitchFamily="34" charset="0"/>
                <a:cs typeface="Arial" pitchFamily="34" charset="0"/>
              </a:rPr>
              <a:t>	Napanoch WWTP				LegoLand (PLA)</a:t>
            </a:r>
          </a:p>
          <a:p>
            <a:pPr>
              <a:buNone/>
            </a:pPr>
            <a:r>
              <a:rPr lang="en-US" sz="2500" b="1" dirty="0">
                <a:latin typeface="Arial" pitchFamily="34" charset="0"/>
                <a:cs typeface="Arial" pitchFamily="34" charset="0"/>
              </a:rPr>
              <a:t>  	Catskill Aqueduct Phase II			Marlboro Schools (PLA)</a:t>
            </a:r>
          </a:p>
          <a:p>
            <a:pPr>
              <a:buNone/>
            </a:pPr>
            <a:r>
              <a:rPr lang="en-US" sz="2500" b="1" dirty="0">
                <a:latin typeface="Arial" pitchFamily="34" charset="0"/>
                <a:cs typeface="Arial" pitchFamily="34" charset="0"/>
              </a:rPr>
              <a:t>	Resorts World Golf Course (PLA)			Sailfish  (Amazon)</a:t>
            </a:r>
          </a:p>
          <a:p>
            <a:pPr>
              <a:buNone/>
            </a:pPr>
            <a:r>
              <a:rPr lang="en-US" sz="2500" b="1" dirty="0">
                <a:latin typeface="Arial" pitchFamily="34" charset="0"/>
                <a:cs typeface="Arial" pitchFamily="34" charset="0"/>
              </a:rPr>
              <a:t>	Danskammer (PLA)				Thruway Rest Stops</a:t>
            </a:r>
          </a:p>
          <a:p>
            <a:pPr>
              <a:buNone/>
            </a:pPr>
            <a:r>
              <a:rPr lang="en-US" sz="2500" b="1" dirty="0">
                <a:latin typeface="Arial" pitchFamily="34" charset="0"/>
                <a:cs typeface="Arial" pitchFamily="34" charset="0"/>
              </a:rPr>
              <a:t>	17 Future 86				Red Tail (Amazon)</a:t>
            </a:r>
          </a:p>
          <a:p>
            <a:pPr>
              <a:buNone/>
            </a:pPr>
            <a:r>
              <a:rPr lang="en-US" sz="2500" b="1" dirty="0">
                <a:latin typeface="Arial" pitchFamily="34" charset="0"/>
                <a:cs typeface="Arial" pitchFamily="34" charset="0"/>
              </a:rPr>
              <a:t>	Glidepath (PLA)				NYS Cashless Tolls</a:t>
            </a:r>
          </a:p>
          <a:p>
            <a:pPr>
              <a:buNone/>
            </a:pPr>
            <a:r>
              <a:rPr lang="en-US" sz="2500" b="1" dirty="0">
                <a:latin typeface="Arial" pitchFamily="34" charset="0"/>
                <a:cs typeface="Arial" pitchFamily="34" charset="0"/>
              </a:rPr>
              <a:t>	NYC-DEP Projects 				Kingston Traffic Circle</a:t>
            </a:r>
          </a:p>
          <a:p>
            <a:pPr>
              <a:buNone/>
            </a:pPr>
            <a:r>
              <a:rPr lang="en-US" sz="2500" b="1" dirty="0">
                <a:latin typeface="Arial" pitchFamily="34" charset="0"/>
                <a:cs typeface="Arial" pitchFamily="34" charset="0"/>
              </a:rPr>
              <a:t>	TDI (Lake Champlain Express) (PLA)			Stewart Terminal</a:t>
            </a:r>
          </a:p>
          <a:p>
            <a:pPr>
              <a:buNone/>
            </a:pPr>
            <a:r>
              <a:rPr lang="en-US" sz="2500" b="1" dirty="0">
                <a:latin typeface="Arial" pitchFamily="34" charset="0"/>
                <a:cs typeface="Arial" pitchFamily="34" charset="0"/>
              </a:rPr>
              <a:t>	West Point Projects (*)				Vassar Hospital</a:t>
            </a:r>
          </a:p>
          <a:p>
            <a:pPr>
              <a:buNone/>
            </a:pPr>
            <a:r>
              <a:rPr lang="en-US" sz="2500" b="1" dirty="0">
                <a:latin typeface="Arial" pitchFamily="34" charset="0"/>
                <a:cs typeface="Arial" pitchFamily="34" charset="0"/>
              </a:rPr>
              <a:t>	Dinosaur Park 				Medline </a:t>
            </a:r>
          </a:p>
          <a:p>
            <a:pPr>
              <a:buNone/>
            </a:pPr>
            <a:r>
              <a:rPr lang="en-US" sz="2500" b="1" dirty="0">
                <a:latin typeface="Arial" pitchFamily="34" charset="0"/>
                <a:cs typeface="Arial" pitchFamily="34" charset="0"/>
              </a:rPr>
              <a:t>	Warehouses 				NYC-DEP </a:t>
            </a:r>
          </a:p>
          <a:p>
            <a:pPr>
              <a:buNone/>
            </a:pPr>
            <a:r>
              <a:rPr lang="en-US" sz="2500" b="1" dirty="0">
                <a:latin typeface="Arial" pitchFamily="34" charset="0"/>
                <a:cs typeface="Arial" pitchFamily="34" charset="0"/>
              </a:rPr>
              <a:t>	Renewables 				CAT- RR</a:t>
            </a:r>
          </a:p>
          <a:p>
            <a:pPr>
              <a:buNone/>
            </a:pPr>
            <a:r>
              <a:rPr lang="en-US" sz="2500" b="1" dirty="0">
                <a:latin typeface="Arial" pitchFamily="34" charset="0"/>
                <a:cs typeface="Arial" pitchFamily="34" charset="0"/>
              </a:rPr>
              <a:t>          Newburgh Schools (PLA)		 	Rondout Bypass Tunnel (PLA)</a:t>
            </a:r>
          </a:p>
          <a:p>
            <a:pPr>
              <a:buNone/>
            </a:pPr>
            <a:r>
              <a:rPr lang="en-US" sz="2500" b="1" dirty="0">
                <a:latin typeface="Arial" pitchFamily="34" charset="0"/>
                <a:cs typeface="Arial" pitchFamily="34" charset="0"/>
              </a:rPr>
              <a:t>	NYSDOT Projects 				Newburgh Beacon Bridge (PLA)</a:t>
            </a:r>
          </a:p>
          <a:p>
            <a:pPr>
              <a:buNone/>
            </a:pPr>
            <a:r>
              <a:rPr lang="en-US" sz="2500" b="1" dirty="0">
                <a:latin typeface="Arial" pitchFamily="34" charset="0"/>
                <a:cs typeface="Arial" pitchFamily="34" charset="0"/>
              </a:rPr>
              <a:t>	Various Schools				Dutchess County Transition Center (PLA)</a:t>
            </a:r>
          </a:p>
          <a:p>
            <a:pPr>
              <a:buNone/>
            </a:pPr>
            <a:r>
              <a:rPr lang="en-US" sz="2500" b="1" dirty="0">
                <a:latin typeface="Arial" pitchFamily="34" charset="0"/>
                <a:cs typeface="Arial" pitchFamily="34" charset="0"/>
              </a:rPr>
              <a:t>	Clean Path (PLA)				Garnett (ORMC) Parking Garage </a:t>
            </a:r>
          </a:p>
          <a:p>
            <a:pPr>
              <a:buNone/>
            </a:pPr>
            <a:r>
              <a:rPr lang="en-US" sz="2500" b="1" dirty="0">
                <a:latin typeface="Arial" pitchFamily="34" charset="0"/>
                <a:cs typeface="Arial" pitchFamily="34" charset="0"/>
              </a:rPr>
              <a:t>	Galleria 					West Point – Building 602, Cyber Building +</a:t>
            </a:r>
          </a:p>
          <a:p>
            <a:pPr>
              <a:buNone/>
            </a:pPr>
            <a:r>
              <a:rPr lang="en-US" sz="2500" b="1" dirty="0">
                <a:latin typeface="Arial" pitchFamily="34" charset="0"/>
                <a:cs typeface="Arial" pitchFamily="34" charset="0"/>
              </a:rPr>
              <a:t>	Kingstonian				Kingston Hospital </a:t>
            </a:r>
          </a:p>
          <a:p>
            <a:pPr>
              <a:buNone/>
            </a:pPr>
            <a:r>
              <a:rPr lang="en-US" sz="2500" b="1" dirty="0">
                <a:latin typeface="Arial" pitchFamily="34" charset="0"/>
                <a:cs typeface="Arial" pitchFamily="34" charset="0"/>
              </a:rPr>
              <a:t>	Mid Hudson Psych Center (PLA)			Bon Secours Hospital – Port Jervis</a:t>
            </a:r>
          </a:p>
          <a:p>
            <a:pPr>
              <a:buNone/>
            </a:pPr>
            <a:r>
              <a:rPr lang="en-US" sz="2500" b="1" dirty="0">
                <a:latin typeface="Arial" pitchFamily="34" charset="0"/>
                <a:cs typeface="Arial" pitchFamily="34" charset="0"/>
              </a:rPr>
              <a:t>	Garnett Hospital				St. Luke’s/ Cornwall Hospitals </a:t>
            </a:r>
          </a:p>
          <a:p>
            <a:pPr>
              <a:buNone/>
            </a:pPr>
            <a:r>
              <a:rPr lang="en-US" sz="2500" b="1" dirty="0">
                <a:latin typeface="Arial" pitchFamily="34" charset="0"/>
                <a:cs typeface="Arial" pitchFamily="34" charset="0"/>
              </a:rPr>
              <a:t>	SUNY New Paltz (Awosting Hall)			Resorts World Newburgh (PLA)</a:t>
            </a:r>
          </a:p>
          <a:p>
            <a:pPr>
              <a:buNone/>
            </a:pPr>
            <a:r>
              <a:rPr lang="en-US" sz="2500" b="1" dirty="0">
                <a:latin typeface="Arial" pitchFamily="34" charset="0"/>
                <a:cs typeface="Arial" pitchFamily="34" charset="0"/>
              </a:rPr>
              <a:t>						Newburgh Schools (PLA)	</a:t>
            </a:r>
          </a:p>
          <a:p>
            <a:pPr>
              <a:buNone/>
            </a:pPr>
            <a:r>
              <a:rPr lang="en-US" sz="2500" b="1" dirty="0">
                <a:latin typeface="Arial" pitchFamily="34" charset="0"/>
                <a:cs typeface="Arial" pitchFamily="34" charset="0"/>
              </a:rPr>
              <a:t>	County Projects				Greenthumb (PLA)</a:t>
            </a:r>
          </a:p>
          <a:p>
            <a:pPr>
              <a:buNone/>
            </a:pPr>
            <a:r>
              <a:rPr lang="en-US" sz="2500" b="1" dirty="0">
                <a:latin typeface="Arial" pitchFamily="34" charset="0"/>
                <a:cs typeface="Arial" pitchFamily="34" charset="0"/>
              </a:rPr>
              <a:t>						Rt. 28 over Esopus Creek</a:t>
            </a:r>
          </a:p>
          <a:p>
            <a:pPr>
              <a:buNone/>
            </a:pPr>
            <a:r>
              <a:rPr lang="en-US" sz="2500" b="1" dirty="0">
                <a:latin typeface="Arial" pitchFamily="34" charset="0"/>
                <a:cs typeface="Arial" pitchFamily="34" charset="0"/>
              </a:rPr>
              <a:t>						Matrix Newburgh</a:t>
            </a:r>
          </a:p>
          <a:p>
            <a:pPr>
              <a:buNone/>
            </a:pPr>
            <a:r>
              <a:rPr lang="en-US" sz="2500" b="1" dirty="0">
                <a:latin typeface="Arial" pitchFamily="34" charset="0"/>
                <a:cs typeface="Arial" pitchFamily="34" charset="0"/>
              </a:rPr>
              <a:t>						LegoLand Phase II</a:t>
            </a:r>
          </a:p>
          <a:p>
            <a:pPr>
              <a:buNone/>
            </a:pPr>
            <a:r>
              <a:rPr lang="en-US" sz="2500" b="1" dirty="0">
                <a:latin typeface="Arial" pitchFamily="34" charset="0"/>
                <a:cs typeface="Arial" pitchFamily="34" charset="0"/>
              </a:rPr>
              <a:t>						Dutchess BOCES</a:t>
            </a:r>
          </a:p>
          <a:p>
            <a:pPr>
              <a:buNone/>
            </a:pPr>
            <a:r>
              <a:rPr lang="en-US" sz="2500" b="1" dirty="0">
                <a:latin typeface="Arial" pitchFamily="34" charset="0"/>
                <a:cs typeface="Arial" pitchFamily="34" charset="0"/>
              </a:rPr>
              <a:t>						Napanoch WWTP</a:t>
            </a:r>
          </a:p>
          <a:p>
            <a:pPr>
              <a:buNone/>
            </a:pPr>
            <a:r>
              <a:rPr lang="en-US" sz="1600" b="1" dirty="0">
                <a:latin typeface="Arial" pitchFamily="34" charset="0"/>
                <a:cs typeface="Arial" pitchFamily="34" charset="0"/>
              </a:rPr>
              <a:t>												</a:t>
            </a:r>
          </a:p>
          <a:p>
            <a:pPr>
              <a:buNone/>
            </a:pPr>
            <a:r>
              <a:rPr lang="en-US" sz="1600" b="1" dirty="0">
                <a:latin typeface="Arial" pitchFamily="34" charset="0"/>
                <a:cs typeface="Arial" pitchFamily="34" charset="0"/>
              </a:rPr>
              <a:t>						</a:t>
            </a:r>
          </a:p>
          <a:p>
            <a:pPr>
              <a:buNone/>
            </a:pPr>
            <a:r>
              <a:rPr lang="en-US" sz="1600" b="1" dirty="0">
                <a:latin typeface="Arial" pitchFamily="34" charset="0"/>
                <a:cs typeface="Arial" pitchFamily="34" charset="0"/>
              </a:rPr>
              <a:t>						</a:t>
            </a:r>
          </a:p>
          <a:p>
            <a:pPr>
              <a:buNone/>
            </a:pPr>
            <a:r>
              <a:rPr lang="en-US" sz="1200" b="1" dirty="0">
                <a:latin typeface="Arial" pitchFamily="34" charset="0"/>
                <a:cs typeface="Arial" pitchFamily="34" charset="0"/>
              </a:rPr>
              <a:t>					</a:t>
            </a:r>
          </a:p>
          <a:p>
            <a:pPr algn="ctr">
              <a:buNone/>
            </a:pPr>
            <a:r>
              <a:rPr lang="en-US" sz="1200" b="1" dirty="0">
                <a:latin typeface="Arial" pitchFamily="34" charset="0"/>
                <a:cs typeface="Arial" pitchFamily="34" charset="0"/>
              </a:rPr>
              <a:t>	</a:t>
            </a:r>
          </a:p>
          <a:p>
            <a:pPr algn="ctr">
              <a:buNone/>
            </a:pPr>
            <a:r>
              <a:rPr lang="en-US" sz="1200" b="1" dirty="0">
                <a:latin typeface="Arial" pitchFamily="34" charset="0"/>
                <a:cs typeface="Arial" pitchFamily="34" charset="0"/>
              </a:rPr>
              <a:t>									</a:t>
            </a:r>
          </a:p>
          <a:p>
            <a:pPr>
              <a:buNone/>
            </a:pPr>
            <a:r>
              <a:rPr lang="en-US" sz="1200" b="1" dirty="0">
                <a:latin typeface="Arial" pitchFamily="34" charset="0"/>
                <a:cs typeface="Arial" pitchFamily="34" charset="0"/>
              </a:rPr>
              <a:t>							</a:t>
            </a:r>
          </a:p>
          <a:p>
            <a:pPr>
              <a:buNone/>
            </a:pPr>
            <a:r>
              <a:rPr lang="en-US" sz="1200" b="1" dirty="0">
                <a:latin typeface="Arial" pitchFamily="34" charset="0"/>
                <a:cs typeface="Arial" pitchFamily="34" charset="0"/>
              </a:rPr>
              <a:t>									</a:t>
            </a:r>
          </a:p>
          <a:p>
            <a:pPr>
              <a:buNone/>
            </a:pPr>
            <a:endParaRPr lang="en-US" sz="1200" b="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E515E1-F44D-4B39-B2F9-A6E5AE70130B}"/>
              </a:ext>
            </a:extLst>
          </p:cNvPr>
          <p:cNvSpPr txBox="1"/>
          <p:nvPr/>
        </p:nvSpPr>
        <p:spPr>
          <a:xfrm>
            <a:off x="609600" y="474345"/>
            <a:ext cx="7772400" cy="1151084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WHERE IS OUR OPPORTUNITY IN THE HUDSON VALLEY</a:t>
            </a:r>
          </a:p>
          <a:p>
            <a:pPr algn="ct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CLEAN ENERGY FIELD</a:t>
            </a:r>
            <a:r>
              <a:rPr lang="en-US" sz="2000" dirty="0">
                <a:latin typeface="Arial" panose="020B0604020202020204" pitchFamily="34" charset="0"/>
                <a:cs typeface="Arial" panose="020B0604020202020204" pitchFamily="34" charset="0"/>
              </a:rPr>
              <a:t>	</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Renewables</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Battery</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E.V.</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Wind</a:t>
            </a:r>
          </a:p>
          <a:p>
            <a:pPr lvl="8"/>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TRANSMISSION		</a:t>
            </a:r>
            <a:r>
              <a:rPr lang="en-US" sz="2000" dirty="0">
                <a:latin typeface="Arial" panose="020B0604020202020204" pitchFamily="34" charset="0"/>
                <a:cs typeface="Arial" panose="020B0604020202020204" pitchFamily="34" charset="0"/>
              </a:rPr>
              <a:t>NY TRANSO</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CLEAN PATH</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TDI LAKE CHAMPLAIN</a:t>
            </a:r>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3454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D4CFE-507C-4CE3-BC4D-11BC9EEC626F}"/>
              </a:ext>
            </a:extLst>
          </p:cNvPr>
          <p:cNvSpPr txBox="1"/>
          <p:nvPr/>
        </p:nvSpPr>
        <p:spPr>
          <a:xfrm>
            <a:off x="533400" y="458956"/>
            <a:ext cx="8077200" cy="624786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INFRASTRUCTURE</a:t>
            </a:r>
          </a:p>
          <a:p>
            <a:r>
              <a:rPr lang="en-US" sz="2000" dirty="0">
                <a:latin typeface="Arial" panose="020B0604020202020204" pitchFamily="34" charset="0"/>
                <a:cs typeface="Arial" panose="020B0604020202020204" pitchFamily="34" charset="0"/>
              </a:rPr>
              <a:t>	Roads, Bridges, Etc.</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WAREHOUSES/ DISTRIBUTION</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SCHOOL CONSTRUCTION</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HOSPITALS</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West Point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17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398F24-D624-4C04-8296-23C3A12D33C4}"/>
              </a:ext>
            </a:extLst>
          </p:cNvPr>
          <p:cNvSpPr txBox="1"/>
          <p:nvPr/>
        </p:nvSpPr>
        <p:spPr>
          <a:xfrm>
            <a:off x="838200" y="828288"/>
            <a:ext cx="7620000" cy="4924425"/>
          </a:xfrm>
          <a:prstGeom prst="rect">
            <a:avLst/>
          </a:prstGeom>
          <a:noFill/>
        </p:spPr>
        <p:txBody>
          <a:bodyPr wrap="square" rtlCol="0">
            <a:spAutoFit/>
          </a:bodyPr>
          <a:lstStyle/>
          <a:p>
            <a:pPr>
              <a:lnSpc>
                <a:spcPct val="200000"/>
              </a:lnSpc>
            </a:pPr>
            <a:r>
              <a:rPr lang="en-US" sz="2000" b="1" dirty="0">
                <a:latin typeface="Arial" panose="020B0604020202020204" pitchFamily="34" charset="0"/>
                <a:cs typeface="Arial" panose="020B0604020202020204" pitchFamily="34" charset="0"/>
              </a:rPr>
              <a:t>Laborers’ Local 17</a:t>
            </a:r>
          </a:p>
          <a:p>
            <a:r>
              <a:rPr lang="en-US" sz="2000" b="1" u="sng" dirty="0">
                <a:latin typeface="Arial" panose="020B0604020202020204" pitchFamily="34" charset="0"/>
                <a:cs typeface="Arial" panose="020B0604020202020204" pitchFamily="34" charset="0"/>
              </a:rPr>
              <a:t>Officers</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L. Todd Diorio, 	Business Manager</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Jeffery Diorio, 		President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Dean Tamburri, 	Recording Secretary, Secretary Treasurer</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Richard Messina, 	Vice President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Chris Cerone, 		Executive Board</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Mark Casey, 		Executive Board</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Wayne Mackey, 	Executive Board</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D874B0B-E283-4095-8C89-B1CBCE3600A6}"/>
              </a:ext>
            </a:extLst>
          </p:cNvPr>
          <p:cNvPicPr>
            <a:picLocks noChangeAspect="1"/>
          </p:cNvPicPr>
          <p:nvPr/>
        </p:nvPicPr>
        <p:blipFill>
          <a:blip r:embed="rId2"/>
          <a:stretch>
            <a:fillRect/>
          </a:stretch>
        </p:blipFill>
        <p:spPr>
          <a:xfrm>
            <a:off x="6096000" y="3886200"/>
            <a:ext cx="1414395" cy="1414395"/>
          </a:xfrm>
          <a:prstGeom prst="rect">
            <a:avLst/>
          </a:prstGeom>
        </p:spPr>
      </p:pic>
    </p:spTree>
    <p:extLst>
      <p:ext uri="{BB962C8B-B14F-4D97-AF65-F5344CB8AC3E}">
        <p14:creationId xmlns:p14="http://schemas.microsoft.com/office/powerpoint/2010/main" val="44774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E0E7-3DE7-4FD7-93CF-02872A6B6B00}"/>
              </a:ext>
            </a:extLst>
          </p:cNvPr>
          <p:cNvSpPr>
            <a:spLocks noGrp="1"/>
          </p:cNvSpPr>
          <p:nvPr>
            <p:ph type="title"/>
          </p:nvPr>
        </p:nvSpPr>
        <p:spPr>
          <a:xfrm>
            <a:off x="457200" y="274638"/>
            <a:ext cx="8229600" cy="1249362"/>
          </a:xfrm>
        </p:spPr>
        <p:txBody>
          <a:bodyPr>
            <a:noAutofit/>
          </a:bodyPr>
          <a:lstStyle/>
          <a:p>
            <a:r>
              <a:rPr lang="en-US" sz="2000" b="1" dirty="0">
                <a:latin typeface="Arial" panose="020B0604020202020204" pitchFamily="34" charset="0"/>
                <a:cs typeface="Arial" panose="020B0604020202020204" pitchFamily="34" charset="0"/>
              </a:rPr>
              <a:t>Laborers’ International Union</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of North America Local No. 17</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Laborers-Employers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Cooperation &amp; Education Trust</a:t>
            </a:r>
          </a:p>
        </p:txBody>
      </p:sp>
      <p:pic>
        <p:nvPicPr>
          <p:cNvPr id="5" name="Content Placeholder 4">
            <a:extLst>
              <a:ext uri="{FF2B5EF4-FFF2-40B4-BE49-F238E27FC236}">
                <a16:creationId xmlns:a16="http://schemas.microsoft.com/office/drawing/2014/main" id="{B1299254-C633-4DB3-A831-61A1DE619C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1400" y="1683218"/>
            <a:ext cx="1898182" cy="1898182"/>
          </a:xfrm>
        </p:spPr>
      </p:pic>
      <p:sp>
        <p:nvSpPr>
          <p:cNvPr id="6" name="TextBox 5">
            <a:extLst>
              <a:ext uri="{FF2B5EF4-FFF2-40B4-BE49-F238E27FC236}">
                <a16:creationId xmlns:a16="http://schemas.microsoft.com/office/drawing/2014/main" id="{C7E9AD0E-DE38-4761-B244-9C8AF55375AD}"/>
              </a:ext>
            </a:extLst>
          </p:cNvPr>
          <p:cNvSpPr txBox="1"/>
          <p:nvPr/>
        </p:nvSpPr>
        <p:spPr>
          <a:xfrm>
            <a:off x="152400" y="3581400"/>
            <a:ext cx="8839200" cy="954107"/>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Management Trustees</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Union Trustees</a:t>
            </a:r>
          </a:p>
          <a:p>
            <a:r>
              <a:rPr lang="en-US" sz="1400" dirty="0">
                <a:latin typeface="Arial" panose="020B0604020202020204" pitchFamily="34" charset="0"/>
                <a:cs typeface="Arial" panose="020B0604020202020204" pitchFamily="34" charset="0"/>
              </a:rPr>
              <a:t>Genaro A. Argenio of Argenio Bros.				L. Todd Diorio</a:t>
            </a:r>
          </a:p>
          <a:p>
            <a:r>
              <a:rPr lang="en-US" sz="1400" dirty="0">
                <a:latin typeface="Arial" panose="020B0604020202020204" pitchFamily="34" charset="0"/>
                <a:cs typeface="Arial" panose="020B0604020202020204" pitchFamily="34" charset="0"/>
              </a:rPr>
              <a:t>Michael Mastropietro of Callanan Industries				Jeff Diorio</a:t>
            </a:r>
          </a:p>
          <a:p>
            <a:r>
              <a:rPr lang="en-US" sz="1400" dirty="0">
                <a:latin typeface="Arial" panose="020B0604020202020204" pitchFamily="34" charset="0"/>
                <a:cs typeface="Arial" panose="020B0604020202020204" pitchFamily="34" charset="0"/>
              </a:rPr>
              <a:t>Justin Darrow of Darlind Associates, Inc.				Dean Tamburri</a:t>
            </a:r>
          </a:p>
        </p:txBody>
      </p:sp>
      <p:sp>
        <p:nvSpPr>
          <p:cNvPr id="7" name="TextBox 6">
            <a:extLst>
              <a:ext uri="{FF2B5EF4-FFF2-40B4-BE49-F238E27FC236}">
                <a16:creationId xmlns:a16="http://schemas.microsoft.com/office/drawing/2014/main" id="{91AE999B-7BD0-4096-BF82-F79D1FF09F5E}"/>
              </a:ext>
            </a:extLst>
          </p:cNvPr>
          <p:cNvSpPr txBox="1"/>
          <p:nvPr/>
        </p:nvSpPr>
        <p:spPr>
          <a:xfrm>
            <a:off x="2243207" y="5118317"/>
            <a:ext cx="4343400" cy="1169551"/>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Local 17 Laborers and Union Contractors</a:t>
            </a:r>
          </a:p>
          <a:p>
            <a:pPr algn="ctr"/>
            <a:r>
              <a:rPr lang="en-US" sz="1400" b="1" dirty="0">
                <a:latin typeface="Arial" panose="020B0604020202020204" pitchFamily="34" charset="0"/>
                <a:cs typeface="Arial" panose="020B0604020202020204" pitchFamily="34" charset="0"/>
              </a:rPr>
              <a:t>Partnering for Safe, Quality Construction, Completed On Time, Within Budget, Using a Skilled, Trained and Productive Local Workforce</a:t>
            </a:r>
          </a:p>
          <a:p>
            <a:pPr algn="ctr"/>
            <a:r>
              <a:rPr lang="en-US" sz="1400" b="1" dirty="0">
                <a:latin typeface="Arial" panose="020B0604020202020204" pitchFamily="34" charset="0"/>
                <a:cs typeface="Arial" panose="020B0604020202020204" pitchFamily="34" charset="0"/>
              </a:rPr>
              <a:t>845-565-2737</a:t>
            </a:r>
          </a:p>
        </p:txBody>
      </p:sp>
      <p:pic>
        <p:nvPicPr>
          <p:cNvPr id="9" name="Picture 8">
            <a:extLst>
              <a:ext uri="{FF2B5EF4-FFF2-40B4-BE49-F238E27FC236}">
                <a16:creationId xmlns:a16="http://schemas.microsoft.com/office/drawing/2014/main" id="{9FA1FC79-D29F-4224-A3CF-9625E7D27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4876800"/>
            <a:ext cx="1123759" cy="1652587"/>
          </a:xfrm>
          <a:prstGeom prst="rect">
            <a:avLst/>
          </a:prstGeom>
        </p:spPr>
      </p:pic>
      <p:pic>
        <p:nvPicPr>
          <p:cNvPr id="11" name="Picture 10">
            <a:extLst>
              <a:ext uri="{FF2B5EF4-FFF2-40B4-BE49-F238E27FC236}">
                <a16:creationId xmlns:a16="http://schemas.microsoft.com/office/drawing/2014/main" id="{2F0BBA00-7B27-4FBA-895F-256191AE2E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63" y="4949395"/>
            <a:ext cx="817596" cy="1652587"/>
          </a:xfrm>
          <a:prstGeom prst="rect">
            <a:avLst/>
          </a:prstGeom>
        </p:spPr>
      </p:pic>
    </p:spTree>
    <p:extLst>
      <p:ext uri="{BB962C8B-B14F-4D97-AF65-F5344CB8AC3E}">
        <p14:creationId xmlns:p14="http://schemas.microsoft.com/office/powerpoint/2010/main" val="175371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2418C5-80B4-44FF-A100-5D3B7775AF8C}"/>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897313" y="152401"/>
            <a:ext cx="1066800" cy="1066800"/>
          </a:xfrm>
        </p:spPr>
      </p:pic>
      <p:sp>
        <p:nvSpPr>
          <p:cNvPr id="6" name="TextBox 5">
            <a:extLst>
              <a:ext uri="{FF2B5EF4-FFF2-40B4-BE49-F238E27FC236}">
                <a16:creationId xmlns:a16="http://schemas.microsoft.com/office/drawing/2014/main" id="{9376D7E4-DB72-46B0-8A4F-B0A6B3240FAB}"/>
              </a:ext>
            </a:extLst>
          </p:cNvPr>
          <p:cNvSpPr txBox="1"/>
          <p:nvPr/>
        </p:nvSpPr>
        <p:spPr>
          <a:xfrm>
            <a:off x="2857500" y="1371600"/>
            <a:ext cx="3428999"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Local 17 Update</a:t>
            </a:r>
          </a:p>
        </p:txBody>
      </p:sp>
      <p:sp>
        <p:nvSpPr>
          <p:cNvPr id="7" name="TextBox 6">
            <a:extLst>
              <a:ext uri="{FF2B5EF4-FFF2-40B4-BE49-F238E27FC236}">
                <a16:creationId xmlns:a16="http://schemas.microsoft.com/office/drawing/2014/main" id="{9630D2F1-00EE-4C45-975B-DDF18B777546}"/>
              </a:ext>
            </a:extLst>
          </p:cNvPr>
          <p:cNvSpPr txBox="1"/>
          <p:nvPr/>
        </p:nvSpPr>
        <p:spPr>
          <a:xfrm>
            <a:off x="914400" y="1736119"/>
            <a:ext cx="8686800" cy="360098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Union</a:t>
            </a:r>
          </a:p>
          <a:p>
            <a:r>
              <a:rPr lang="en-US" sz="1200" dirty="0">
                <a:latin typeface="Arial" panose="020B0604020202020204" pitchFamily="34" charset="0"/>
                <a:cs typeface="Arial" panose="020B0604020202020204" pitchFamily="34" charset="0"/>
              </a:rPr>
              <a:t>     2021 Manhours	+ 1.16 million</a:t>
            </a:r>
          </a:p>
          <a:p>
            <a:r>
              <a:rPr lang="en-US" sz="1200" dirty="0">
                <a:latin typeface="Arial" panose="020B0604020202020204" pitchFamily="34" charset="0"/>
                <a:cs typeface="Arial" panose="020B0604020202020204" pitchFamily="34" charset="0"/>
              </a:rPr>
              <a:t>     10 year average	925,000 manhours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General Fund Growth</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Sector Hours</a:t>
            </a:r>
          </a:p>
          <a:p>
            <a:r>
              <a:rPr lang="en-US" sz="1200" dirty="0">
                <a:latin typeface="Arial" panose="020B0604020202020204" pitchFamily="34" charset="0"/>
                <a:cs typeface="Arial" panose="020B0604020202020204" pitchFamily="34" charset="0"/>
              </a:rPr>
              <a:t>			</a:t>
            </a:r>
            <a:r>
              <a:rPr lang="en-US" sz="1200" b="1" u="sng" dirty="0">
                <a:latin typeface="Arial" panose="020B0604020202020204" pitchFamily="34" charset="0"/>
                <a:cs typeface="Arial" panose="020B0604020202020204" pitchFamily="34" charset="0"/>
              </a:rPr>
              <a:t>Building</a:t>
            </a:r>
            <a:r>
              <a:rPr lang="en-US" sz="1200" dirty="0">
                <a:latin typeface="Arial" panose="020B0604020202020204" pitchFamily="34" charset="0"/>
                <a:cs typeface="Arial" panose="020B0604020202020204" pitchFamily="34" charset="0"/>
              </a:rPr>
              <a:t>			</a:t>
            </a:r>
            <a:r>
              <a:rPr lang="en-US" sz="1200" b="1" u="sng" dirty="0">
                <a:latin typeface="Arial" panose="020B0604020202020204" pitchFamily="34" charset="0"/>
                <a:cs typeface="Arial" panose="020B0604020202020204" pitchFamily="34" charset="0"/>
              </a:rPr>
              <a:t>Heavy Highway</a:t>
            </a:r>
          </a:p>
          <a:p>
            <a:r>
              <a:rPr lang="en-US" sz="1200" dirty="0">
                <a:latin typeface="Arial" panose="020B0604020202020204" pitchFamily="34" charset="0"/>
                <a:cs typeface="Arial" panose="020B0604020202020204" pitchFamily="34" charset="0"/>
              </a:rPr>
              <a:t>      2015			58%			42%</a:t>
            </a:r>
          </a:p>
          <a:p>
            <a:r>
              <a:rPr lang="en-US" sz="1200" dirty="0">
                <a:latin typeface="Arial" panose="020B0604020202020204" pitchFamily="34" charset="0"/>
                <a:cs typeface="Arial" panose="020B0604020202020204" pitchFamily="34" charset="0"/>
              </a:rPr>
              <a:t>      2016			51%			49%</a:t>
            </a:r>
          </a:p>
          <a:p>
            <a:r>
              <a:rPr lang="en-US" sz="1200" dirty="0">
                <a:latin typeface="Arial" panose="020B0604020202020204" pitchFamily="34" charset="0"/>
                <a:cs typeface="Arial" panose="020B0604020202020204" pitchFamily="34" charset="0"/>
              </a:rPr>
              <a:t>      2017       			48%			52%</a:t>
            </a:r>
          </a:p>
          <a:p>
            <a:r>
              <a:rPr lang="en-US" sz="1200" dirty="0">
                <a:latin typeface="Arial" panose="020B0604020202020204" pitchFamily="34" charset="0"/>
                <a:cs typeface="Arial" panose="020B0604020202020204" pitchFamily="34" charset="0"/>
              </a:rPr>
              <a:t>      2018			56%			44%</a:t>
            </a:r>
          </a:p>
          <a:p>
            <a:r>
              <a:rPr lang="en-US" sz="1200" dirty="0">
                <a:latin typeface="Arial" panose="020B0604020202020204" pitchFamily="34" charset="0"/>
                <a:cs typeface="Arial" panose="020B0604020202020204" pitchFamily="34" charset="0"/>
              </a:rPr>
              <a:t>      2019			48%			52%</a:t>
            </a:r>
          </a:p>
          <a:p>
            <a:r>
              <a:rPr lang="en-US" sz="1200" dirty="0">
                <a:latin typeface="Arial" panose="020B0604020202020204" pitchFamily="34" charset="0"/>
                <a:cs typeface="Arial" panose="020B0604020202020204" pitchFamily="34" charset="0"/>
              </a:rPr>
              <a:t>      2020  			52%			48%</a:t>
            </a:r>
          </a:p>
          <a:p>
            <a:r>
              <a:rPr lang="en-US" sz="1200" dirty="0">
                <a:latin typeface="Arial" panose="020B0604020202020204" pitchFamily="34" charset="0"/>
                <a:cs typeface="Arial" panose="020B0604020202020204" pitchFamily="34" charset="0"/>
              </a:rPr>
              <a:t>      2021			45%			55%</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7 year average	51%			49%</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92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436BFC-474B-41DA-82B5-1BD254B656D3}"/>
              </a:ext>
            </a:extLst>
          </p:cNvPr>
          <p:cNvSpPr txBox="1"/>
          <p:nvPr/>
        </p:nvSpPr>
        <p:spPr>
          <a:xfrm>
            <a:off x="457200" y="533400"/>
            <a:ext cx="79248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Members Say State and Country on Wrong Track</a:t>
            </a:r>
          </a:p>
        </p:txBody>
      </p:sp>
      <p:sp>
        <p:nvSpPr>
          <p:cNvPr id="3" name="TextBox 2">
            <a:extLst>
              <a:ext uri="{FF2B5EF4-FFF2-40B4-BE49-F238E27FC236}">
                <a16:creationId xmlns:a16="http://schemas.microsoft.com/office/drawing/2014/main" id="{A49EB59E-B4C0-47F9-BF0C-FD9DB8F320A7}"/>
              </a:ext>
            </a:extLst>
          </p:cNvPr>
          <p:cNvSpPr txBox="1"/>
          <p:nvPr/>
        </p:nvSpPr>
        <p:spPr>
          <a:xfrm>
            <a:off x="757539" y="1487601"/>
            <a:ext cx="3276601" cy="830997"/>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Do you feel that things in the country are going in the right direction these days, or do you feel that things are pretty seriously off on the wrong track?</a:t>
            </a:r>
          </a:p>
        </p:txBody>
      </p:sp>
      <p:graphicFrame>
        <p:nvGraphicFramePr>
          <p:cNvPr id="12" name="Chart 11">
            <a:extLst>
              <a:ext uri="{FF2B5EF4-FFF2-40B4-BE49-F238E27FC236}">
                <a16:creationId xmlns:a16="http://schemas.microsoft.com/office/drawing/2014/main" id="{2A3CEFB3-0BB5-435E-B1F0-3FD62A1B67F0}"/>
              </a:ext>
            </a:extLst>
          </p:cNvPr>
          <p:cNvGraphicFramePr/>
          <p:nvPr>
            <p:extLst>
              <p:ext uri="{D42A27DB-BD31-4B8C-83A1-F6EECF244321}">
                <p14:modId xmlns:p14="http://schemas.microsoft.com/office/powerpoint/2010/main" val="3566571171"/>
              </p:ext>
            </p:extLst>
          </p:nvPr>
        </p:nvGraphicFramePr>
        <p:xfrm>
          <a:off x="609600" y="1905001"/>
          <a:ext cx="3962400" cy="391389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6E2090AB-6854-4FC9-AD82-68D5737215F7}"/>
              </a:ext>
            </a:extLst>
          </p:cNvPr>
          <p:cNvSpPr txBox="1"/>
          <p:nvPr/>
        </p:nvSpPr>
        <p:spPr>
          <a:xfrm>
            <a:off x="1066800" y="3671150"/>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22%</a:t>
            </a:r>
          </a:p>
        </p:txBody>
      </p:sp>
      <p:sp>
        <p:nvSpPr>
          <p:cNvPr id="14" name="TextBox 13">
            <a:extLst>
              <a:ext uri="{FF2B5EF4-FFF2-40B4-BE49-F238E27FC236}">
                <a16:creationId xmlns:a16="http://schemas.microsoft.com/office/drawing/2014/main" id="{BCBAAD68-DF52-41D1-9410-BBE0673F56FD}"/>
              </a:ext>
            </a:extLst>
          </p:cNvPr>
          <p:cNvSpPr txBox="1"/>
          <p:nvPr/>
        </p:nvSpPr>
        <p:spPr>
          <a:xfrm>
            <a:off x="1961749" y="2458999"/>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66%</a:t>
            </a:r>
          </a:p>
        </p:txBody>
      </p:sp>
      <p:sp>
        <p:nvSpPr>
          <p:cNvPr id="15" name="TextBox 14">
            <a:extLst>
              <a:ext uri="{FF2B5EF4-FFF2-40B4-BE49-F238E27FC236}">
                <a16:creationId xmlns:a16="http://schemas.microsoft.com/office/drawing/2014/main" id="{9F128F47-9B5B-42BF-8200-FFF1077BDE64}"/>
              </a:ext>
            </a:extLst>
          </p:cNvPr>
          <p:cNvSpPr txBox="1"/>
          <p:nvPr/>
        </p:nvSpPr>
        <p:spPr>
          <a:xfrm>
            <a:off x="2855106" y="4622800"/>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13%</a:t>
            </a:r>
          </a:p>
        </p:txBody>
      </p:sp>
      <p:sp>
        <p:nvSpPr>
          <p:cNvPr id="16" name="TextBox 15">
            <a:extLst>
              <a:ext uri="{FF2B5EF4-FFF2-40B4-BE49-F238E27FC236}">
                <a16:creationId xmlns:a16="http://schemas.microsoft.com/office/drawing/2014/main" id="{D767DEC7-DA52-491F-9C6C-2CB347539475}"/>
              </a:ext>
            </a:extLst>
          </p:cNvPr>
          <p:cNvSpPr txBox="1"/>
          <p:nvPr/>
        </p:nvSpPr>
        <p:spPr>
          <a:xfrm>
            <a:off x="5029200" y="1487601"/>
            <a:ext cx="3888052" cy="646331"/>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Do you feel that things here in New York State are </a:t>
            </a:r>
          </a:p>
          <a:p>
            <a:r>
              <a:rPr lang="en-US" sz="1200" i="1" dirty="0">
                <a:latin typeface="Arial" panose="020B0604020202020204" pitchFamily="34" charset="0"/>
                <a:cs typeface="Arial" panose="020B0604020202020204" pitchFamily="34" charset="0"/>
              </a:rPr>
              <a:t>going in the right direction these days, or do you feel</a:t>
            </a:r>
          </a:p>
          <a:p>
            <a:r>
              <a:rPr lang="en-US" sz="1200" i="1" dirty="0">
                <a:latin typeface="Arial" panose="020B0604020202020204" pitchFamily="34" charset="0"/>
                <a:cs typeface="Arial" panose="020B0604020202020204" pitchFamily="34" charset="0"/>
              </a:rPr>
              <a:t>that things are pretty seriously off on the wrong track?</a:t>
            </a:r>
          </a:p>
        </p:txBody>
      </p:sp>
      <p:graphicFrame>
        <p:nvGraphicFramePr>
          <p:cNvPr id="19" name="Chart 18">
            <a:extLst>
              <a:ext uri="{FF2B5EF4-FFF2-40B4-BE49-F238E27FC236}">
                <a16:creationId xmlns:a16="http://schemas.microsoft.com/office/drawing/2014/main" id="{48BD436D-4DE7-4876-B0FC-8ED06047850F}"/>
              </a:ext>
            </a:extLst>
          </p:cNvPr>
          <p:cNvGraphicFramePr/>
          <p:nvPr>
            <p:extLst>
              <p:ext uri="{D42A27DB-BD31-4B8C-83A1-F6EECF244321}">
                <p14:modId xmlns:p14="http://schemas.microsoft.com/office/powerpoint/2010/main" val="2823988683"/>
              </p:ext>
            </p:extLst>
          </p:nvPr>
        </p:nvGraphicFramePr>
        <p:xfrm>
          <a:off x="5181600" y="2057400"/>
          <a:ext cx="5410200" cy="391389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33538794-61E8-4829-886A-29F8BA84898C}"/>
              </a:ext>
            </a:extLst>
          </p:cNvPr>
          <p:cNvSpPr txBox="1"/>
          <p:nvPr/>
        </p:nvSpPr>
        <p:spPr>
          <a:xfrm>
            <a:off x="5943600" y="3290500"/>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32%</a:t>
            </a:r>
          </a:p>
        </p:txBody>
      </p:sp>
      <p:sp>
        <p:nvSpPr>
          <p:cNvPr id="21" name="TextBox 20">
            <a:extLst>
              <a:ext uri="{FF2B5EF4-FFF2-40B4-BE49-F238E27FC236}">
                <a16:creationId xmlns:a16="http://schemas.microsoft.com/office/drawing/2014/main" id="{C285EEC8-4E96-456E-ABF5-20AF3009466E}"/>
              </a:ext>
            </a:extLst>
          </p:cNvPr>
          <p:cNvSpPr txBox="1"/>
          <p:nvPr/>
        </p:nvSpPr>
        <p:spPr>
          <a:xfrm>
            <a:off x="6846118" y="2665983"/>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57%</a:t>
            </a:r>
          </a:p>
        </p:txBody>
      </p:sp>
      <p:sp>
        <p:nvSpPr>
          <p:cNvPr id="22" name="TextBox 21">
            <a:extLst>
              <a:ext uri="{FF2B5EF4-FFF2-40B4-BE49-F238E27FC236}">
                <a16:creationId xmlns:a16="http://schemas.microsoft.com/office/drawing/2014/main" id="{D4D7257E-4B75-47EF-A6D0-22963AD48409}"/>
              </a:ext>
            </a:extLst>
          </p:cNvPr>
          <p:cNvSpPr txBox="1"/>
          <p:nvPr/>
        </p:nvSpPr>
        <p:spPr>
          <a:xfrm>
            <a:off x="7782572" y="4724069"/>
            <a:ext cx="49084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11%</a:t>
            </a:r>
          </a:p>
        </p:txBody>
      </p:sp>
      <p:sp>
        <p:nvSpPr>
          <p:cNvPr id="23" name="TextBox 22">
            <a:extLst>
              <a:ext uri="{FF2B5EF4-FFF2-40B4-BE49-F238E27FC236}">
                <a16:creationId xmlns:a16="http://schemas.microsoft.com/office/drawing/2014/main" id="{52BD86E2-0753-457C-9C90-97E4862BC28E}"/>
              </a:ext>
            </a:extLst>
          </p:cNvPr>
          <p:cNvSpPr txBox="1"/>
          <p:nvPr/>
        </p:nvSpPr>
        <p:spPr>
          <a:xfrm>
            <a:off x="724504" y="5732838"/>
            <a:ext cx="1103187"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Right Direction</a:t>
            </a:r>
          </a:p>
        </p:txBody>
      </p:sp>
      <p:sp>
        <p:nvSpPr>
          <p:cNvPr id="24" name="TextBox 23">
            <a:extLst>
              <a:ext uri="{FF2B5EF4-FFF2-40B4-BE49-F238E27FC236}">
                <a16:creationId xmlns:a16="http://schemas.microsoft.com/office/drawing/2014/main" id="{3C8B1647-C66A-4B40-A660-AEBE869681D7}"/>
              </a:ext>
            </a:extLst>
          </p:cNvPr>
          <p:cNvSpPr txBox="1"/>
          <p:nvPr/>
        </p:nvSpPr>
        <p:spPr>
          <a:xfrm>
            <a:off x="1778515" y="5752768"/>
            <a:ext cx="966931"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Wrong Track</a:t>
            </a:r>
          </a:p>
        </p:txBody>
      </p:sp>
      <p:sp>
        <p:nvSpPr>
          <p:cNvPr id="25" name="TextBox 24">
            <a:extLst>
              <a:ext uri="{FF2B5EF4-FFF2-40B4-BE49-F238E27FC236}">
                <a16:creationId xmlns:a16="http://schemas.microsoft.com/office/drawing/2014/main" id="{804960B7-34CA-418A-9230-2F22C4427AC2}"/>
              </a:ext>
            </a:extLst>
          </p:cNvPr>
          <p:cNvSpPr txBox="1"/>
          <p:nvPr/>
        </p:nvSpPr>
        <p:spPr>
          <a:xfrm>
            <a:off x="2855106" y="5752768"/>
            <a:ext cx="768159"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Not Sure </a:t>
            </a:r>
          </a:p>
        </p:txBody>
      </p:sp>
      <p:sp>
        <p:nvSpPr>
          <p:cNvPr id="26" name="TextBox 25">
            <a:extLst>
              <a:ext uri="{FF2B5EF4-FFF2-40B4-BE49-F238E27FC236}">
                <a16:creationId xmlns:a16="http://schemas.microsoft.com/office/drawing/2014/main" id="{31F26B2E-385A-4066-AD0C-40C7E1656E1C}"/>
              </a:ext>
            </a:extLst>
          </p:cNvPr>
          <p:cNvSpPr txBox="1"/>
          <p:nvPr/>
        </p:nvSpPr>
        <p:spPr>
          <a:xfrm>
            <a:off x="5533462" y="5752767"/>
            <a:ext cx="1103187"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Right Direction</a:t>
            </a:r>
          </a:p>
        </p:txBody>
      </p:sp>
      <p:sp>
        <p:nvSpPr>
          <p:cNvPr id="27" name="TextBox 26">
            <a:extLst>
              <a:ext uri="{FF2B5EF4-FFF2-40B4-BE49-F238E27FC236}">
                <a16:creationId xmlns:a16="http://schemas.microsoft.com/office/drawing/2014/main" id="{C1575B26-8035-468E-A5A8-863360675F14}"/>
              </a:ext>
            </a:extLst>
          </p:cNvPr>
          <p:cNvSpPr txBox="1"/>
          <p:nvPr/>
        </p:nvSpPr>
        <p:spPr>
          <a:xfrm>
            <a:off x="6608073" y="5752767"/>
            <a:ext cx="966931"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Wrong Track</a:t>
            </a:r>
          </a:p>
        </p:txBody>
      </p:sp>
      <p:sp>
        <p:nvSpPr>
          <p:cNvPr id="28" name="TextBox 27">
            <a:extLst>
              <a:ext uri="{FF2B5EF4-FFF2-40B4-BE49-F238E27FC236}">
                <a16:creationId xmlns:a16="http://schemas.microsoft.com/office/drawing/2014/main" id="{6D50EF7B-9326-44EE-96E8-00527277402B}"/>
              </a:ext>
            </a:extLst>
          </p:cNvPr>
          <p:cNvSpPr txBox="1"/>
          <p:nvPr/>
        </p:nvSpPr>
        <p:spPr>
          <a:xfrm>
            <a:off x="7652380" y="5752767"/>
            <a:ext cx="751224"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Not Sure</a:t>
            </a:r>
          </a:p>
        </p:txBody>
      </p:sp>
      <p:sp>
        <p:nvSpPr>
          <p:cNvPr id="30" name="TextBox 29">
            <a:extLst>
              <a:ext uri="{FF2B5EF4-FFF2-40B4-BE49-F238E27FC236}">
                <a16:creationId xmlns:a16="http://schemas.microsoft.com/office/drawing/2014/main" id="{2D262858-9689-4B03-BF49-4C1F2E9CDC53}"/>
              </a:ext>
            </a:extLst>
          </p:cNvPr>
          <p:cNvSpPr txBox="1"/>
          <p:nvPr/>
        </p:nvSpPr>
        <p:spPr>
          <a:xfrm>
            <a:off x="3194860" y="6201489"/>
            <a:ext cx="275428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Survey of New York State AFL-CIO Members</a:t>
            </a:r>
          </a:p>
        </p:txBody>
      </p:sp>
    </p:spTree>
    <p:extLst>
      <p:ext uri="{BB962C8B-B14F-4D97-AF65-F5344CB8AC3E}">
        <p14:creationId xmlns:p14="http://schemas.microsoft.com/office/powerpoint/2010/main" val="397348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1246C-F89E-458B-A982-F02FB8A1EF42}"/>
              </a:ext>
            </a:extLst>
          </p:cNvPr>
          <p:cNvSpPr txBox="1"/>
          <p:nvPr/>
        </p:nvSpPr>
        <p:spPr>
          <a:xfrm>
            <a:off x="228600" y="685800"/>
            <a:ext cx="543712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Members’ Information Sources</a:t>
            </a:r>
          </a:p>
        </p:txBody>
      </p:sp>
      <p:sp>
        <p:nvSpPr>
          <p:cNvPr id="3" name="TextBox 2">
            <a:extLst>
              <a:ext uri="{FF2B5EF4-FFF2-40B4-BE49-F238E27FC236}">
                <a16:creationId xmlns:a16="http://schemas.microsoft.com/office/drawing/2014/main" id="{EC907ECB-6168-41E9-8B5A-C996F51E82CB}"/>
              </a:ext>
            </a:extLst>
          </p:cNvPr>
          <p:cNvSpPr txBox="1"/>
          <p:nvPr/>
        </p:nvSpPr>
        <p:spPr>
          <a:xfrm>
            <a:off x="1677056" y="1384180"/>
            <a:ext cx="5248553" cy="307777"/>
          </a:xfrm>
          <a:prstGeom prst="rect">
            <a:avLst/>
          </a:prstGeom>
          <a:noFill/>
        </p:spPr>
        <p:txBody>
          <a:bodyPr wrap="none" rtlCol="0">
            <a:spAutoFit/>
          </a:bodyPr>
          <a:lstStyle/>
          <a:p>
            <a:r>
              <a:rPr lang="en-US" sz="1400" i="1" dirty="0">
                <a:latin typeface="Arial" panose="020B0604020202020204" pitchFamily="34" charset="0"/>
                <a:cs typeface="Arial" panose="020B0604020202020204" pitchFamily="34" charset="0"/>
              </a:rPr>
              <a:t>Which do you regularly use as a source for news &amp; information?</a:t>
            </a:r>
          </a:p>
        </p:txBody>
      </p:sp>
      <p:graphicFrame>
        <p:nvGraphicFramePr>
          <p:cNvPr id="6" name="Chart 5">
            <a:extLst>
              <a:ext uri="{FF2B5EF4-FFF2-40B4-BE49-F238E27FC236}">
                <a16:creationId xmlns:a16="http://schemas.microsoft.com/office/drawing/2014/main" id="{9EAFD2B7-F220-4F64-B82C-5E340C6ABB99}"/>
              </a:ext>
            </a:extLst>
          </p:cNvPr>
          <p:cNvGraphicFramePr/>
          <p:nvPr>
            <p:extLst>
              <p:ext uri="{D42A27DB-BD31-4B8C-83A1-F6EECF244321}">
                <p14:modId xmlns:p14="http://schemas.microsoft.com/office/powerpoint/2010/main" val="3477668129"/>
              </p:ext>
            </p:extLst>
          </p:nvPr>
        </p:nvGraphicFramePr>
        <p:xfrm>
          <a:off x="304800" y="2133600"/>
          <a:ext cx="4452463"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64F2D99-EAAA-4212-9939-BC408CBA49D7}"/>
              </a:ext>
            </a:extLst>
          </p:cNvPr>
          <p:cNvSpPr txBox="1"/>
          <p:nvPr/>
        </p:nvSpPr>
        <p:spPr>
          <a:xfrm>
            <a:off x="4167662" y="2433221"/>
            <a:ext cx="439544"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53%</a:t>
            </a:r>
          </a:p>
        </p:txBody>
      </p:sp>
      <p:sp>
        <p:nvSpPr>
          <p:cNvPr id="8" name="TextBox 7">
            <a:extLst>
              <a:ext uri="{FF2B5EF4-FFF2-40B4-BE49-F238E27FC236}">
                <a16:creationId xmlns:a16="http://schemas.microsoft.com/office/drawing/2014/main" id="{99353172-4125-40E1-BA31-7A55D48E53BF}"/>
              </a:ext>
            </a:extLst>
          </p:cNvPr>
          <p:cNvSpPr txBox="1"/>
          <p:nvPr/>
        </p:nvSpPr>
        <p:spPr>
          <a:xfrm>
            <a:off x="3657600" y="2971800"/>
            <a:ext cx="439544"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33%</a:t>
            </a:r>
          </a:p>
        </p:txBody>
      </p:sp>
      <p:sp>
        <p:nvSpPr>
          <p:cNvPr id="9" name="TextBox 8">
            <a:extLst>
              <a:ext uri="{FF2B5EF4-FFF2-40B4-BE49-F238E27FC236}">
                <a16:creationId xmlns:a16="http://schemas.microsoft.com/office/drawing/2014/main" id="{8EE28CB5-F241-4794-9C68-BDD0718D005E}"/>
              </a:ext>
            </a:extLst>
          </p:cNvPr>
          <p:cNvSpPr txBox="1"/>
          <p:nvPr/>
        </p:nvSpPr>
        <p:spPr>
          <a:xfrm>
            <a:off x="3124200" y="3559889"/>
            <a:ext cx="439544"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27%</a:t>
            </a:r>
          </a:p>
        </p:txBody>
      </p:sp>
      <p:sp>
        <p:nvSpPr>
          <p:cNvPr id="10" name="TextBox 9">
            <a:extLst>
              <a:ext uri="{FF2B5EF4-FFF2-40B4-BE49-F238E27FC236}">
                <a16:creationId xmlns:a16="http://schemas.microsoft.com/office/drawing/2014/main" id="{5B99DA02-E1D3-4AB0-8AD4-68077580E6F7}"/>
              </a:ext>
            </a:extLst>
          </p:cNvPr>
          <p:cNvSpPr txBox="1"/>
          <p:nvPr/>
        </p:nvSpPr>
        <p:spPr>
          <a:xfrm>
            <a:off x="2531031" y="4114800"/>
            <a:ext cx="439544"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12%</a:t>
            </a:r>
          </a:p>
        </p:txBody>
      </p:sp>
      <p:sp>
        <p:nvSpPr>
          <p:cNvPr id="11" name="TextBox 10">
            <a:extLst>
              <a:ext uri="{FF2B5EF4-FFF2-40B4-BE49-F238E27FC236}">
                <a16:creationId xmlns:a16="http://schemas.microsoft.com/office/drawing/2014/main" id="{861CE4BF-84F4-4605-9876-286A2ECFB007}"/>
              </a:ext>
            </a:extLst>
          </p:cNvPr>
          <p:cNvSpPr txBox="1"/>
          <p:nvPr/>
        </p:nvSpPr>
        <p:spPr>
          <a:xfrm>
            <a:off x="2492931" y="4673600"/>
            <a:ext cx="439544"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11%</a:t>
            </a:r>
          </a:p>
        </p:txBody>
      </p:sp>
      <p:graphicFrame>
        <p:nvGraphicFramePr>
          <p:cNvPr id="12" name="Object 11">
            <a:extLst>
              <a:ext uri="{FF2B5EF4-FFF2-40B4-BE49-F238E27FC236}">
                <a16:creationId xmlns:a16="http://schemas.microsoft.com/office/drawing/2014/main" id="{604F3305-B596-489A-A6B1-B03AC94F4EC4}"/>
              </a:ext>
            </a:extLst>
          </p:cNvPr>
          <p:cNvGraphicFramePr>
            <a:graphicFrameLocks noChangeAspect="1"/>
          </p:cNvGraphicFramePr>
          <p:nvPr>
            <p:extLst>
              <p:ext uri="{D42A27DB-BD31-4B8C-83A1-F6EECF244321}">
                <p14:modId xmlns:p14="http://schemas.microsoft.com/office/powerpoint/2010/main" val="2583168795"/>
              </p:ext>
            </p:extLst>
          </p:nvPr>
        </p:nvGraphicFramePr>
        <p:xfrm>
          <a:off x="4691063" y="2443163"/>
          <a:ext cx="4391025" cy="1935162"/>
        </p:xfrm>
        <a:graphic>
          <a:graphicData uri="http://schemas.openxmlformats.org/presentationml/2006/ole">
            <mc:AlternateContent xmlns:mc="http://schemas.openxmlformats.org/markup-compatibility/2006">
              <mc:Choice xmlns:v="urn:schemas-microsoft-com:vml" Requires="v">
                <p:oleObj spid="_x0000_s6158" name="Worksheet" r:id="rId4" imgW="1838280" imgH="695291" progId="Excel.Sheet.12">
                  <p:embed/>
                </p:oleObj>
              </mc:Choice>
              <mc:Fallback>
                <p:oleObj name="Worksheet" r:id="rId4" imgW="1838280" imgH="695291" progId="Excel.Sheet.12">
                  <p:embed/>
                  <p:pic>
                    <p:nvPicPr>
                      <p:cNvPr id="0" name=""/>
                      <p:cNvPicPr/>
                      <p:nvPr/>
                    </p:nvPicPr>
                    <p:blipFill>
                      <a:blip r:embed="rId5"/>
                      <a:stretch>
                        <a:fillRect/>
                      </a:stretch>
                    </p:blipFill>
                    <p:spPr>
                      <a:xfrm>
                        <a:off x="4691063" y="2443163"/>
                        <a:ext cx="4391025" cy="193516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37593C5-C9D2-4FEC-B0F7-63291D8F9A6E}"/>
              </a:ext>
            </a:extLst>
          </p:cNvPr>
          <p:cNvSpPr txBox="1"/>
          <p:nvPr/>
        </p:nvSpPr>
        <p:spPr>
          <a:xfrm>
            <a:off x="4669118" y="4673600"/>
            <a:ext cx="447488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One quarter </a:t>
            </a:r>
            <a:r>
              <a:rPr lang="en-US" sz="1200" b="1" dirty="0">
                <a:latin typeface="Arial" panose="020B0604020202020204" pitchFamily="34" charset="0"/>
                <a:cs typeface="Arial" panose="020B0604020202020204" pitchFamily="34" charset="0"/>
              </a:rPr>
              <a:t>(26%) </a:t>
            </a:r>
            <a:r>
              <a:rPr lang="en-US" sz="1200" dirty="0">
                <a:latin typeface="Arial" panose="020B0604020202020204" pitchFamily="34" charset="0"/>
                <a:cs typeface="Arial" panose="020B0604020202020204" pitchFamily="34" charset="0"/>
              </a:rPr>
              <a:t>report listening to podcasts several</a:t>
            </a:r>
          </a:p>
          <a:p>
            <a:r>
              <a:rPr lang="en-US" sz="1200" dirty="0">
                <a:latin typeface="Arial" panose="020B0604020202020204" pitchFamily="34" charset="0"/>
                <a:cs typeface="Arial" panose="020B0604020202020204" pitchFamily="34" charset="0"/>
              </a:rPr>
              <a:t>Times a week or daily, and another </a:t>
            </a:r>
            <a:r>
              <a:rPr lang="en-US" sz="1200" b="1" dirty="0">
                <a:latin typeface="Arial" panose="020B0604020202020204" pitchFamily="34" charset="0"/>
                <a:cs typeface="Arial" panose="020B0604020202020204" pitchFamily="34" charset="0"/>
              </a:rPr>
              <a:t>34%</a:t>
            </a:r>
            <a:r>
              <a:rPr lang="en-US" sz="1200" dirty="0">
                <a:latin typeface="Arial" panose="020B0604020202020204" pitchFamily="34" charset="0"/>
                <a:cs typeface="Arial" panose="020B0604020202020204" pitchFamily="34" charset="0"/>
              </a:rPr>
              <a:t> listen less regularly.</a:t>
            </a:r>
          </a:p>
          <a:p>
            <a:r>
              <a:rPr lang="en-US" sz="1200" dirty="0">
                <a:latin typeface="Arial" panose="020B0604020202020204" pitchFamily="34" charset="0"/>
                <a:cs typeface="Arial" panose="020B0604020202020204" pitchFamily="34" charset="0"/>
              </a:rPr>
              <a:t>Among  listeners, </a:t>
            </a:r>
            <a:r>
              <a:rPr lang="en-US" sz="1200" b="1" dirty="0">
                <a:latin typeface="Arial" panose="020B0604020202020204" pitchFamily="34" charset="0"/>
                <a:cs typeface="Arial" panose="020B0604020202020204" pitchFamily="34" charset="0"/>
              </a:rPr>
              <a:t>8% </a:t>
            </a:r>
            <a:r>
              <a:rPr lang="en-US" sz="1200" dirty="0">
                <a:latin typeface="Arial" panose="020B0604020202020204" pitchFamily="34" charset="0"/>
                <a:cs typeface="Arial" panose="020B0604020202020204" pitchFamily="34" charset="0"/>
              </a:rPr>
              <a:t>have heard “Union Strong.”</a:t>
            </a:r>
          </a:p>
        </p:txBody>
      </p:sp>
      <p:cxnSp>
        <p:nvCxnSpPr>
          <p:cNvPr id="15" name="Connector: Elbow 14">
            <a:extLst>
              <a:ext uri="{FF2B5EF4-FFF2-40B4-BE49-F238E27FC236}">
                <a16:creationId xmlns:a16="http://schemas.microsoft.com/office/drawing/2014/main" id="{943B30F9-1F41-4A38-BAA7-9485F09BCF9E}"/>
              </a:ext>
            </a:extLst>
          </p:cNvPr>
          <p:cNvCxnSpPr>
            <a:cxnSpLocks/>
            <a:endCxn id="13" idx="1"/>
          </p:cNvCxnSpPr>
          <p:nvPr/>
        </p:nvCxnSpPr>
        <p:spPr>
          <a:xfrm>
            <a:off x="2970575" y="4237910"/>
            <a:ext cx="1698543" cy="7588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CCA4CD-84A6-4860-9E7B-CB23230FFD55}"/>
              </a:ext>
            </a:extLst>
          </p:cNvPr>
          <p:cNvSpPr txBox="1"/>
          <p:nvPr/>
        </p:nvSpPr>
        <p:spPr>
          <a:xfrm>
            <a:off x="3291978" y="5996543"/>
            <a:ext cx="275428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Survey of New York State AFL-CIO Members</a:t>
            </a:r>
          </a:p>
        </p:txBody>
      </p:sp>
    </p:spTree>
    <p:extLst>
      <p:ext uri="{BB962C8B-B14F-4D97-AF65-F5344CB8AC3E}">
        <p14:creationId xmlns:p14="http://schemas.microsoft.com/office/powerpoint/2010/main" val="387738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latin typeface="Arial" pitchFamily="34" charset="0"/>
                <a:cs typeface="Arial" pitchFamily="34" charset="0"/>
              </a:rPr>
              <a:t>HVBCTC</a:t>
            </a:r>
            <a:r>
              <a:rPr lang="en-US" dirty="0">
                <a:latin typeface="Arial" pitchFamily="34" charset="0"/>
                <a:cs typeface="Arial" pitchFamily="34" charset="0"/>
              </a:rPr>
              <a:t>	</a:t>
            </a:r>
          </a:p>
        </p:txBody>
      </p:sp>
      <p:sp>
        <p:nvSpPr>
          <p:cNvPr id="3" name="Content Placeholder 2"/>
          <p:cNvSpPr>
            <a:spLocks noGrp="1"/>
          </p:cNvSpPr>
          <p:nvPr>
            <p:ph idx="1"/>
          </p:nvPr>
        </p:nvSpPr>
        <p:spPr>
          <a:xfrm>
            <a:off x="457200" y="1295400"/>
            <a:ext cx="5105400" cy="5410200"/>
          </a:xfrm>
        </p:spPr>
        <p:txBody>
          <a:bodyPr>
            <a:normAutofit/>
          </a:bodyPr>
          <a:lstStyle/>
          <a:p>
            <a:pPr>
              <a:buNone/>
            </a:pPr>
            <a:endParaRPr lang="en-US" sz="2000" b="1" u="sng" dirty="0">
              <a:latin typeface="Arial" pitchFamily="34" charset="0"/>
              <a:cs typeface="Arial" pitchFamily="34" charset="0"/>
            </a:endParaRPr>
          </a:p>
          <a:p>
            <a:pPr>
              <a:buNone/>
            </a:pPr>
            <a:r>
              <a:rPr lang="en-US" sz="2000" b="1" dirty="0">
                <a:latin typeface="Arial" pitchFamily="34" charset="0"/>
                <a:cs typeface="Arial" pitchFamily="34" charset="0"/>
              </a:rPr>
              <a:t> HVBCTC</a:t>
            </a:r>
          </a:p>
          <a:p>
            <a:pPr>
              <a:buNone/>
            </a:pPr>
            <a:r>
              <a:rPr lang="en-US" sz="2000" b="1" u="sng" dirty="0">
                <a:latin typeface="Arial" pitchFamily="34" charset="0"/>
                <a:cs typeface="Arial" pitchFamily="34" charset="0"/>
              </a:rPr>
              <a:t>OFFICERS</a:t>
            </a:r>
          </a:p>
          <a:p>
            <a:pPr>
              <a:buNone/>
            </a:pPr>
            <a:endParaRPr lang="en-US" sz="1200" b="1" u="sng" dirty="0">
              <a:latin typeface="Arial" pitchFamily="34" charset="0"/>
              <a:cs typeface="Arial" pitchFamily="34" charset="0"/>
            </a:endParaRPr>
          </a:p>
          <a:p>
            <a:r>
              <a:rPr lang="en-US" sz="1800" dirty="0">
                <a:latin typeface="Arial" pitchFamily="34" charset="0"/>
                <a:cs typeface="Arial" pitchFamily="34" charset="0"/>
              </a:rPr>
              <a:t>L. Todd Diorio, 	President</a:t>
            </a:r>
          </a:p>
          <a:p>
            <a:r>
              <a:rPr lang="en-US" sz="1800" dirty="0">
                <a:latin typeface="Arial" pitchFamily="34" charset="0"/>
                <a:cs typeface="Arial" pitchFamily="34" charset="0"/>
              </a:rPr>
              <a:t>Tony Speziale, 	Vice President</a:t>
            </a:r>
          </a:p>
          <a:p>
            <a:r>
              <a:rPr lang="en-US" sz="1800" dirty="0">
                <a:latin typeface="Arial" pitchFamily="34" charset="0"/>
                <a:cs typeface="Arial" pitchFamily="34" charset="0"/>
              </a:rPr>
              <a:t>Sam Fratto, 		Vice President</a:t>
            </a:r>
          </a:p>
          <a:p>
            <a:r>
              <a:rPr lang="en-US" sz="1800" dirty="0">
                <a:latin typeface="Arial" pitchFamily="34" charset="0"/>
                <a:cs typeface="Arial" pitchFamily="34" charset="0"/>
              </a:rPr>
              <a:t>Bob Ambrosetti, 	Treasurer</a:t>
            </a:r>
          </a:p>
          <a:p>
            <a:r>
              <a:rPr lang="en-US" sz="1800" dirty="0">
                <a:latin typeface="Arial" pitchFamily="34" charset="0"/>
                <a:cs typeface="Arial" pitchFamily="34" charset="0"/>
              </a:rPr>
              <a:t>Mike Gaydos, 		Recording Secretary</a:t>
            </a:r>
          </a:p>
          <a:p>
            <a:pPr>
              <a:buNone/>
            </a:pPr>
            <a:endParaRPr lang="en-US" sz="1400" dirty="0">
              <a:latin typeface="Arial" pitchFamily="34" charset="0"/>
              <a:cs typeface="Arial" pitchFamily="34" charset="0"/>
            </a:endParaRPr>
          </a:p>
          <a:p>
            <a:pPr lvl="8"/>
            <a:endParaRPr lang="en-US" sz="133" dirty="0">
              <a:latin typeface="Arial" pitchFamily="34" charset="0"/>
              <a:cs typeface="Arial" pitchFamily="34" charset="0"/>
            </a:endParaRPr>
          </a:p>
          <a:p>
            <a:pPr marL="2743063" lvl="6" indent="0">
              <a:buNone/>
            </a:pPr>
            <a:r>
              <a:rPr lang="en-US" sz="133" dirty="0">
                <a:latin typeface="Arial" pitchFamily="34" charset="0"/>
                <a:cs typeface="Arial" pitchFamily="34" charset="0"/>
              </a:rPr>
              <a:t>					</a:t>
            </a:r>
            <a:r>
              <a:rPr lang="en-US" sz="133" b="1" dirty="0">
                <a:latin typeface="Arial" pitchFamily="34" charset="0"/>
                <a:cs typeface="Arial" pitchFamily="34" charset="0"/>
              </a:rPr>
              <a:t>   </a:t>
            </a:r>
          </a:p>
          <a:p>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22B73B4-CBB8-4FE5-AD98-85F1AACA3D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648200"/>
            <a:ext cx="2493797" cy="1554451"/>
          </a:xfrm>
          <a:prstGeom prst="rect">
            <a:avLst/>
          </a:prstGeom>
        </p:spPr>
      </p:pic>
      <p:sp>
        <p:nvSpPr>
          <p:cNvPr id="4" name="TextBox 3">
            <a:extLst>
              <a:ext uri="{FF2B5EF4-FFF2-40B4-BE49-F238E27FC236}">
                <a16:creationId xmlns:a16="http://schemas.microsoft.com/office/drawing/2014/main" id="{E5ACDFDD-AE7F-4137-BE5A-5AA032189255}"/>
              </a:ext>
            </a:extLst>
          </p:cNvPr>
          <p:cNvSpPr txBox="1"/>
          <p:nvPr/>
        </p:nvSpPr>
        <p:spPr>
          <a:xfrm>
            <a:off x="4584432" y="1188689"/>
            <a:ext cx="4089935" cy="2031325"/>
          </a:xfrm>
          <a:prstGeom prst="rect">
            <a:avLst/>
          </a:prstGeom>
          <a:noFill/>
        </p:spPr>
        <p:txBody>
          <a:bodyPr wrap="square" rtlCol="0">
            <a:spAutoFit/>
          </a:bodyPr>
          <a:lstStyle/>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latin typeface="Arial" pitchFamily="34" charset="0"/>
                <a:cs typeface="Arial" pitchFamily="34" charset="0"/>
              </a:rPr>
              <a:t>HUDSON VALLEY BUILDING AND CONSTRUCTION TRADES</a:t>
            </a:r>
            <a:br>
              <a:rPr lang="en-US" sz="1800" b="1" dirty="0">
                <a:latin typeface="Arial" pitchFamily="34" charset="0"/>
                <a:cs typeface="Arial" pitchFamily="34" charset="0"/>
              </a:rPr>
            </a:br>
            <a:r>
              <a:rPr lang="en-US" sz="1800" b="1" dirty="0">
                <a:latin typeface="Arial" pitchFamily="34" charset="0"/>
                <a:cs typeface="Arial" pitchFamily="34" charset="0"/>
              </a:rPr>
              <a:t>LABOR MANAGEMENT ALLIANCE</a:t>
            </a:r>
            <a:br>
              <a:rPr lang="en-US" sz="1800" b="1" dirty="0">
                <a:latin typeface="Arial" pitchFamily="34" charset="0"/>
                <a:cs typeface="Arial" pitchFamily="34" charset="0"/>
              </a:rPr>
            </a:br>
            <a:r>
              <a:rPr lang="en-US" sz="1800" dirty="0">
                <a:latin typeface="Arial" pitchFamily="34" charset="0"/>
                <a:cs typeface="Arial" pitchFamily="34" charset="0"/>
              </a:rPr>
              <a:t>451A LITTLE BRITAIN ROAD</a:t>
            </a:r>
            <a:br>
              <a:rPr lang="en-US" sz="1800" dirty="0">
                <a:latin typeface="Arial" pitchFamily="34" charset="0"/>
                <a:cs typeface="Arial" pitchFamily="34" charset="0"/>
              </a:rPr>
            </a:br>
            <a:r>
              <a:rPr lang="en-US" sz="1800" dirty="0">
                <a:latin typeface="Arial" pitchFamily="34" charset="0"/>
                <a:cs typeface="Arial" pitchFamily="34" charset="0"/>
              </a:rPr>
              <a:t>NEWBURGH, NEW YORK 12550</a:t>
            </a:r>
          </a:p>
        </p:txBody>
      </p:sp>
      <p:sp>
        <p:nvSpPr>
          <p:cNvPr id="3" name="Content Placeholder 2"/>
          <p:cNvSpPr>
            <a:spLocks noGrp="1"/>
          </p:cNvSpPr>
          <p:nvPr>
            <p:ph idx="1"/>
          </p:nvPr>
        </p:nvSpPr>
        <p:spPr>
          <a:xfrm>
            <a:off x="457200" y="1417638"/>
            <a:ext cx="8229600" cy="5287961"/>
          </a:xfrm>
        </p:spPr>
        <p:txBody>
          <a:bodyPr>
            <a:normAutofit/>
          </a:bodyPr>
          <a:lstStyle/>
          <a:p>
            <a:pPr>
              <a:buNone/>
            </a:pPr>
            <a:endParaRPr lang="en-US" sz="1600" b="1" dirty="0">
              <a:latin typeface="Arial" pitchFamily="34" charset="0"/>
              <a:cs typeface="Arial" pitchFamily="34" charset="0"/>
            </a:endParaRPr>
          </a:p>
          <a:p>
            <a:pPr>
              <a:buNone/>
            </a:pPr>
            <a:r>
              <a:rPr lang="en-US" sz="1600" b="1" dirty="0">
                <a:latin typeface="Arial" pitchFamily="34" charset="0"/>
                <a:cs typeface="Arial" pitchFamily="34" charset="0"/>
              </a:rPr>
              <a:t>LABOR TRUSTEES</a:t>
            </a:r>
            <a:r>
              <a:rPr lang="en-US" sz="1600" dirty="0">
                <a:latin typeface="Arial" pitchFamily="34" charset="0"/>
                <a:cs typeface="Arial" pitchFamily="34" charset="0"/>
              </a:rPr>
              <a:t>			</a:t>
            </a:r>
            <a:r>
              <a:rPr lang="en-US" sz="1600" b="1" dirty="0">
                <a:latin typeface="Arial" pitchFamily="34" charset="0"/>
                <a:cs typeface="Arial" pitchFamily="34" charset="0"/>
              </a:rPr>
              <a:t>MANAGEMENT TRUSTEES</a:t>
            </a:r>
          </a:p>
          <a:p>
            <a:pPr>
              <a:buNone/>
            </a:pPr>
            <a:endParaRPr lang="en-US" sz="1600" b="1" dirty="0">
              <a:latin typeface="Arial" pitchFamily="34" charset="0"/>
              <a:cs typeface="Arial" pitchFamily="34" charset="0"/>
            </a:endParaRPr>
          </a:p>
          <a:p>
            <a:pPr>
              <a:buNone/>
            </a:pPr>
            <a:r>
              <a:rPr lang="en-US" sz="1400" dirty="0">
                <a:latin typeface="Arial" pitchFamily="34" charset="0"/>
                <a:cs typeface="Arial" pitchFamily="34" charset="0"/>
              </a:rPr>
              <a:t>L. Todd Diorio					Alan Seidman</a:t>
            </a:r>
          </a:p>
          <a:p>
            <a:pPr>
              <a:buNone/>
            </a:pPr>
            <a:r>
              <a:rPr lang="en-US" sz="1400" dirty="0">
                <a:latin typeface="Arial" pitchFamily="34" charset="0"/>
                <a:cs typeface="Arial" pitchFamily="34" charset="0"/>
              </a:rPr>
              <a:t>Michael Gaydos					John Cooney</a:t>
            </a:r>
          </a:p>
          <a:p>
            <a:pPr>
              <a:buNone/>
            </a:pPr>
            <a:r>
              <a:rPr lang="en-US" sz="1400" dirty="0">
                <a:latin typeface="Arial" pitchFamily="34" charset="0"/>
                <a:cs typeface="Arial" pitchFamily="34" charset="0"/>
              </a:rPr>
              <a:t>Robert Ambrosetti					Rob Kaehler</a:t>
            </a:r>
          </a:p>
          <a:p>
            <a:pPr>
              <a:buNone/>
            </a:pPr>
            <a:r>
              <a:rPr lang="en-US" sz="1400" dirty="0">
                <a:latin typeface="Arial" pitchFamily="34" charset="0"/>
                <a:cs typeface="Arial" pitchFamily="34" charset="0"/>
              </a:rPr>
              <a:t>Sam Fratto 					Jeffrey Lintel</a:t>
            </a:r>
          </a:p>
          <a:p>
            <a:pPr>
              <a:buNone/>
            </a:pPr>
            <a:r>
              <a:rPr lang="en-US" sz="1400" dirty="0">
                <a:latin typeface="Arial" pitchFamily="34" charset="0"/>
                <a:cs typeface="Arial" pitchFamily="34" charset="0"/>
              </a:rPr>
              <a:t>Anthony Speziale 			 		Joe Jankowski</a:t>
            </a:r>
          </a:p>
          <a:p>
            <a:pPr>
              <a:buNone/>
            </a:pPr>
            <a:r>
              <a:rPr lang="en-US" sz="1400" dirty="0">
                <a:latin typeface="Arial" pitchFamily="34" charset="0"/>
                <a:cs typeface="Arial" pitchFamily="34" charset="0"/>
              </a:rPr>
              <a:t>							Justin Darrow</a:t>
            </a:r>
          </a:p>
          <a:p>
            <a:pPr>
              <a:buNone/>
            </a:pPr>
            <a:r>
              <a:rPr lang="en-US" sz="1400" dirty="0">
                <a:latin typeface="Arial" pitchFamily="34" charset="0"/>
                <a:cs typeface="Arial" pitchFamily="34" charset="0"/>
              </a:rPr>
              <a:t>							Lou Doro</a:t>
            </a:r>
          </a:p>
          <a:p>
            <a:pPr>
              <a:buNone/>
            </a:pPr>
            <a:endParaRPr lang="en-US" sz="1400" dirty="0">
              <a:latin typeface="Arial" pitchFamily="34" charset="0"/>
              <a:cs typeface="Arial" pitchFamily="34" charset="0"/>
            </a:endParaRPr>
          </a:p>
          <a:p>
            <a:pPr>
              <a:buNone/>
            </a:pPr>
            <a:r>
              <a:rPr lang="en-US" sz="1400" dirty="0">
                <a:latin typeface="Arial" pitchFamily="34" charset="0"/>
                <a:cs typeface="Arial" pitchFamily="34" charset="0"/>
              </a:rPr>
              <a:t>Established in April 2015</a:t>
            </a:r>
          </a:p>
          <a:p>
            <a:pPr>
              <a:buNone/>
            </a:pPr>
            <a:r>
              <a:rPr lang="en-US" sz="1400" dirty="0">
                <a:latin typeface="Arial" pitchFamily="34" charset="0"/>
                <a:cs typeface="Arial" pitchFamily="34" charset="0"/>
              </a:rPr>
              <a:t>Maintained Fund Balance of </a:t>
            </a:r>
            <a:r>
              <a:rPr lang="en-US" sz="1400" b="1" dirty="0">
                <a:latin typeface="Arial" pitchFamily="34" charset="0"/>
                <a:cs typeface="Arial" pitchFamily="34" charset="0"/>
              </a:rPr>
              <a:t>$217,841.93</a:t>
            </a:r>
          </a:p>
          <a:p>
            <a:pPr>
              <a:buNone/>
            </a:pPr>
            <a:r>
              <a:rPr lang="en-US" sz="1400" dirty="0">
                <a:latin typeface="Arial" pitchFamily="34" charset="0"/>
                <a:cs typeface="Arial" pitchFamily="34" charset="0"/>
              </a:rPr>
              <a:t>				</a:t>
            </a:r>
          </a:p>
          <a:p>
            <a:pPr>
              <a:buNone/>
            </a:pPr>
            <a:r>
              <a:rPr lang="en-US" sz="1400" dirty="0">
                <a:latin typeface="Arial" pitchFamily="34" charset="0"/>
                <a:cs typeface="Arial" pitchFamily="34" charset="0"/>
              </a:rPr>
              <a:t>				</a:t>
            </a:r>
            <a:r>
              <a:rPr lang="en-US" sz="1400" b="1" u="sng" dirty="0">
                <a:latin typeface="Arial" pitchFamily="34" charset="0"/>
                <a:cs typeface="Arial" pitchFamily="34" charset="0"/>
              </a:rPr>
              <a:t>Active LMA Projects</a:t>
            </a:r>
          </a:p>
          <a:p>
            <a:pPr>
              <a:buNone/>
            </a:pPr>
            <a:r>
              <a:rPr lang="en-US" sz="1400" dirty="0">
                <a:latin typeface="Arial" pitchFamily="34" charset="0"/>
                <a:cs typeface="Arial" pitchFamily="34" charset="0"/>
              </a:rPr>
              <a:t>				+ Montreign Golf Course</a:t>
            </a:r>
          </a:p>
          <a:p>
            <a:pPr>
              <a:buNone/>
            </a:pPr>
            <a:r>
              <a:rPr lang="en-US" sz="1400" dirty="0">
                <a:latin typeface="Arial" pitchFamily="34" charset="0"/>
                <a:cs typeface="Arial" pitchFamily="34" charset="0"/>
              </a:rPr>
              <a:t>				+ Resorts World Newburgh</a:t>
            </a:r>
          </a:p>
          <a:p>
            <a:pPr>
              <a:buNone/>
            </a:pPr>
            <a:r>
              <a:rPr lang="en-US" sz="1400" dirty="0">
                <a:latin typeface="Arial" pitchFamily="34" charset="0"/>
                <a:cs typeface="Arial" pitchFamily="34" charset="0"/>
              </a:rPr>
              <a:t>				+ Greenthumb		</a:t>
            </a:r>
            <a:endParaRPr lang="en-US" sz="1000" dirty="0">
              <a:latin typeface="Arial" pitchFamily="34" charset="0"/>
              <a:cs typeface="Arial" pitchFamily="34" charset="0"/>
            </a:endParaRPr>
          </a:p>
        </p:txBody>
      </p:sp>
      <p:pic>
        <p:nvPicPr>
          <p:cNvPr id="5" name="Picture 4">
            <a:extLst>
              <a:ext uri="{FF2B5EF4-FFF2-40B4-BE49-F238E27FC236}">
                <a16:creationId xmlns:a16="http://schemas.microsoft.com/office/drawing/2014/main" id="{8FB89012-51A0-4061-8A7F-69B715F05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057400"/>
            <a:ext cx="3733800" cy="228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A50C-529C-4CDA-B38A-9C14CA28543D}"/>
              </a:ext>
            </a:extLst>
          </p:cNvPr>
          <p:cNvSpPr>
            <a:spLocks noGrp="1"/>
          </p:cNvSpPr>
          <p:nvPr>
            <p:ph type="title"/>
          </p:nvPr>
        </p:nvSpPr>
        <p:spPr>
          <a:xfrm>
            <a:off x="478971" y="228600"/>
            <a:ext cx="8229600" cy="1143000"/>
          </a:xfrm>
        </p:spPr>
        <p:txBody>
          <a:bodyPr>
            <a:normAutofit fontScale="90000"/>
          </a:bodyPr>
          <a:lstStyle/>
          <a:p>
            <a:r>
              <a:rPr lang="en-US" b="1" u="sng" dirty="0"/>
              <a:t>Our Strategy</a:t>
            </a:r>
            <a:br>
              <a:rPr lang="en-US" b="1" u="sng" dirty="0"/>
            </a:br>
            <a:r>
              <a:rPr lang="en-US" dirty="0"/>
              <a:t>				Is Unchanged</a:t>
            </a:r>
            <a:endParaRPr lang="en-US" b="1" u="sng" dirty="0"/>
          </a:p>
        </p:txBody>
      </p:sp>
      <p:sp>
        <p:nvSpPr>
          <p:cNvPr id="3" name="Content Placeholder 2">
            <a:extLst>
              <a:ext uri="{FF2B5EF4-FFF2-40B4-BE49-F238E27FC236}">
                <a16:creationId xmlns:a16="http://schemas.microsoft.com/office/drawing/2014/main" id="{80CDCE0D-D680-4A06-947D-C2D2AF76B70F}"/>
              </a:ext>
            </a:extLst>
          </p:cNvPr>
          <p:cNvSpPr>
            <a:spLocks noGrp="1"/>
          </p:cNvSpPr>
          <p:nvPr>
            <p:ph idx="1"/>
          </p:nvPr>
        </p:nvSpPr>
        <p:spPr>
          <a:xfrm>
            <a:off x="457200" y="1600200"/>
            <a:ext cx="8229600" cy="4800600"/>
          </a:xfrm>
        </p:spPr>
        <p:txBody>
          <a:bodyPr>
            <a:normAutofit/>
          </a:bodyPr>
          <a:lstStyle/>
          <a:p>
            <a:r>
              <a:rPr lang="en-US" sz="2600" dirty="0"/>
              <a:t>Inception to Opening</a:t>
            </a:r>
          </a:p>
          <a:p>
            <a:r>
              <a:rPr lang="en-US" sz="2600" dirty="0"/>
              <a:t>Marketing</a:t>
            </a:r>
          </a:p>
          <a:p>
            <a:r>
              <a:rPr lang="en-US" sz="2600" dirty="0"/>
              <a:t>Political Activism</a:t>
            </a:r>
          </a:p>
          <a:p>
            <a:r>
              <a:rPr lang="en-US" sz="2600" dirty="0"/>
              <a:t>Board Positions</a:t>
            </a:r>
          </a:p>
          <a:p>
            <a:r>
              <a:rPr lang="en-US" sz="2600" dirty="0"/>
              <a:t>Market Recovery</a:t>
            </a:r>
          </a:p>
          <a:p>
            <a:r>
              <a:rPr lang="en-US" sz="2600" dirty="0"/>
              <a:t>Target Sector Concentration</a:t>
            </a:r>
          </a:p>
          <a:p>
            <a:pPr lvl="1"/>
            <a:r>
              <a:rPr lang="en-US" sz="2200" dirty="0"/>
              <a:t>Warehouse/ Distribution</a:t>
            </a:r>
          </a:p>
          <a:p>
            <a:pPr lvl="1"/>
            <a:r>
              <a:rPr lang="en-US" sz="2200" dirty="0">
                <a:solidFill>
                  <a:srgbClr val="FF0000"/>
                </a:solidFill>
              </a:rPr>
              <a:t>Hospitals</a:t>
            </a:r>
          </a:p>
          <a:p>
            <a:pPr lvl="1"/>
            <a:r>
              <a:rPr lang="en-US" sz="2200" dirty="0"/>
              <a:t>Renewables</a:t>
            </a:r>
          </a:p>
          <a:p>
            <a:r>
              <a:rPr lang="en-US" sz="2600" dirty="0"/>
              <a:t>100% Union Contractors (New Concept 22)</a:t>
            </a:r>
          </a:p>
          <a:p>
            <a:pPr marL="0" indent="0">
              <a:buNone/>
            </a:pPr>
            <a:endParaRPr lang="en-US" dirty="0"/>
          </a:p>
          <a:p>
            <a:endParaRPr lang="en-US" dirty="0"/>
          </a:p>
        </p:txBody>
      </p:sp>
    </p:spTree>
    <p:extLst>
      <p:ext uri="{BB962C8B-B14F-4D97-AF65-F5344CB8AC3E}">
        <p14:creationId xmlns:p14="http://schemas.microsoft.com/office/powerpoint/2010/main" val="147378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4C2B32-9830-4C47-B245-E40CB250655F}"/>
              </a:ext>
            </a:extLst>
          </p:cNvPr>
          <p:cNvSpPr>
            <a:spLocks noGrp="1"/>
          </p:cNvSpPr>
          <p:nvPr>
            <p:ph idx="4294967295"/>
          </p:nvPr>
        </p:nvSpPr>
        <p:spPr>
          <a:xfrm>
            <a:off x="3073830" y="228600"/>
            <a:ext cx="5765370" cy="4724400"/>
          </a:xfrm>
        </p:spPr>
        <p:txBody>
          <a:bodyPr>
            <a:normAutofit fontScale="47500" lnSpcReduction="20000"/>
          </a:bodyPr>
          <a:lstStyle/>
          <a:p>
            <a:pPr marL="0" indent="0">
              <a:buNone/>
            </a:pPr>
            <a:endParaRPr lang="en-US" sz="2400" b="1" dirty="0"/>
          </a:p>
          <a:p>
            <a:pPr marL="0" indent="0">
              <a:buNone/>
            </a:pPr>
            <a:r>
              <a:rPr lang="en-US" sz="5100" b="1" dirty="0">
                <a:latin typeface="Arial" panose="020B0604020202020204" pitchFamily="34" charset="0"/>
                <a:cs typeface="Arial" panose="020B0604020202020204" pitchFamily="34" charset="0"/>
              </a:rPr>
              <a:t>Marketing</a:t>
            </a:r>
            <a:endParaRPr lang="en-US" sz="51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Website:  </a:t>
            </a:r>
            <a:r>
              <a:rPr lang="en-US" dirty="0">
                <a:latin typeface="Arial" panose="020B0604020202020204" pitchFamily="34" charset="0"/>
                <a:cs typeface="Arial" panose="020B0604020202020204" pitchFamily="34" charset="0"/>
                <a:hlinkClick r:id="rId3"/>
              </a:rPr>
              <a:t>www.builditunion.org</a:t>
            </a:r>
            <a:r>
              <a:rPr lang="en-US"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Username:</a:t>
            </a:r>
            <a:r>
              <a:rPr lang="en-US" dirty="0">
                <a:latin typeface="Arial" panose="020B0604020202020204" pitchFamily="34" charset="0"/>
                <a:cs typeface="Arial" panose="020B0604020202020204" pitchFamily="34" charset="0"/>
              </a:rPr>
              <a:t>  hudsonvalley</a:t>
            </a:r>
          </a:p>
          <a:p>
            <a:pPr marL="0" indent="0">
              <a:buNone/>
            </a:pPr>
            <a:r>
              <a:rPr lang="en-US" b="1" dirty="0">
                <a:latin typeface="Arial" panose="020B0604020202020204" pitchFamily="34" charset="0"/>
                <a:cs typeface="Arial" panose="020B0604020202020204" pitchFamily="34" charset="0"/>
              </a:rPr>
              <a:t>Password:   </a:t>
            </a:r>
            <a:r>
              <a:rPr lang="en-US" dirty="0">
                <a:latin typeface="Arial" panose="020B0604020202020204" pitchFamily="34" charset="0"/>
                <a:cs typeface="Arial" panose="020B0604020202020204" pitchFamily="34" charset="0"/>
              </a:rPr>
              <a:t>buildingtrades</a:t>
            </a:r>
          </a:p>
          <a:p>
            <a:pPr marL="0" indent="0">
              <a:buNone/>
            </a:pPr>
            <a:r>
              <a:rPr 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Brochures</a:t>
            </a:r>
          </a:p>
          <a:p>
            <a:pPr marL="0" indent="0">
              <a:buNone/>
            </a:pPr>
            <a:r>
              <a:rPr lang="en-US" dirty="0">
                <a:latin typeface="Arial" panose="020B0604020202020204" pitchFamily="34" charset="0"/>
                <a:cs typeface="Arial" panose="020B0604020202020204" pitchFamily="34" charset="0"/>
              </a:rPr>
              <a:t>New Warehouse Package</a:t>
            </a:r>
          </a:p>
          <a:p>
            <a:pPr marL="0" indent="0">
              <a:buNone/>
            </a:pPr>
            <a:r>
              <a:rPr lang="en-US" dirty="0">
                <a:latin typeface="Arial" panose="020B0604020202020204" pitchFamily="34" charset="0"/>
                <a:cs typeface="Arial" panose="020B0604020202020204" pitchFamily="34" charset="0"/>
              </a:rPr>
              <a:t>Update PLA</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Partnerships </a:t>
            </a:r>
          </a:p>
          <a:p>
            <a:pPr marL="0" indent="0">
              <a:lnSpc>
                <a:spcPct val="120000"/>
              </a:lnSpc>
              <a:buNone/>
            </a:pPr>
            <a:r>
              <a:rPr lang="en-US" dirty="0">
                <a:latin typeface="Arial" panose="020B0604020202020204" pitchFamily="34" charset="0"/>
                <a:cs typeface="Arial" panose="020B0604020202020204" pitchFamily="34" charset="0"/>
              </a:rPr>
              <a:t>Orange County Partnership </a:t>
            </a:r>
          </a:p>
          <a:p>
            <a:pPr marL="0" indent="0">
              <a:lnSpc>
                <a:spcPct val="120000"/>
              </a:lnSpc>
              <a:buNone/>
            </a:pPr>
            <a:r>
              <a:rPr lang="en-US" dirty="0">
                <a:latin typeface="Arial" panose="020B0604020202020204" pitchFamily="34" charset="0"/>
                <a:cs typeface="Arial" panose="020B0604020202020204" pitchFamily="34" charset="0"/>
              </a:rPr>
              <a:t>Mid Hudson Pattern for Progress</a:t>
            </a:r>
          </a:p>
          <a:p>
            <a:pPr marL="0" indent="0">
              <a:buNone/>
            </a:pPr>
            <a:r>
              <a:rPr lang="en-US" dirty="0">
                <a:latin typeface="Arial" panose="020B0604020202020204" pitchFamily="34" charset="0"/>
                <a:cs typeface="Arial" panose="020B0604020202020204" pitchFamily="34" charset="0"/>
              </a:rPr>
              <a:t>HVCIP</a:t>
            </a:r>
          </a:p>
          <a:p>
            <a:pPr marL="0" indent="0">
              <a:buNone/>
            </a:pPr>
            <a:r>
              <a:rPr lang="en-US" dirty="0">
                <a:latin typeface="Arial" panose="020B0604020202020204" pitchFamily="34" charset="0"/>
                <a:cs typeface="Arial" panose="020B0604020202020204" pitchFamily="34" charset="0"/>
              </a:rPr>
              <a:t>Contractor Associations – CCA, CIC, NECA,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0" indent="0">
              <a:lnSpc>
                <a:spcPct val="120000"/>
              </a:lnSpc>
              <a:buNone/>
            </a:pPr>
            <a:r>
              <a:rPr lang="en-US" dirty="0">
                <a:latin typeface="Arial" panose="020B0604020202020204" pitchFamily="34" charset="0"/>
                <a:cs typeface="Arial" panose="020B0604020202020204" pitchFamily="34" charset="0"/>
              </a:rPr>
              <a:t>H.V. Building &amp; Construction Labor Management Alliance</a:t>
            </a:r>
          </a:p>
          <a:p>
            <a:pPr marL="0" indent="0">
              <a:lnSpc>
                <a:spcPct val="120000"/>
              </a:lnSpc>
              <a:buNone/>
            </a:pPr>
            <a:r>
              <a:rPr lang="en-US" dirty="0">
                <a:latin typeface="Arial" panose="020B0604020202020204" pitchFamily="34" charset="0"/>
                <a:cs typeface="Arial" panose="020B0604020202020204" pitchFamily="34" charset="0"/>
              </a:rPr>
              <a:t>Sullivan County Partnership</a:t>
            </a:r>
          </a:p>
          <a:p>
            <a:pPr marL="0" indent="0">
              <a:lnSpc>
                <a:spcPct val="120000"/>
              </a:lnSpc>
              <a:buNone/>
            </a:pPr>
            <a:r>
              <a:rPr lang="en-US" dirty="0">
                <a:latin typeface="Arial" panose="020B0604020202020204" pitchFamily="34" charset="0"/>
                <a:cs typeface="Arial" panose="020B0604020202020204" pitchFamily="34" charset="0"/>
              </a:rPr>
              <a:t>Coalitions (17 future 86)</a:t>
            </a:r>
            <a:endParaRPr lang="en-US" dirty="0"/>
          </a:p>
        </p:txBody>
      </p:sp>
      <p:pic>
        <p:nvPicPr>
          <p:cNvPr id="1028" name="Picture 4" descr="About - Construction &amp; General Building Laborers' Local 79">
            <a:extLst>
              <a:ext uri="{FF2B5EF4-FFF2-40B4-BE49-F238E27FC236}">
                <a16:creationId xmlns:a16="http://schemas.microsoft.com/office/drawing/2014/main" id="{A47B9959-5B35-41A6-8274-5B02B7C288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501" y="5729613"/>
            <a:ext cx="1059622" cy="867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il transport The TemPositions Group of Companies Industry Nuclear power  IUOE Local 825, elec, orange, logo, rail Transport png | PNGWing">
            <a:extLst>
              <a:ext uri="{FF2B5EF4-FFF2-40B4-BE49-F238E27FC236}">
                <a16:creationId xmlns:a16="http://schemas.microsoft.com/office/drawing/2014/main" id="{39DA180C-969C-4184-A5D5-65F87167A4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0555" y="5691513"/>
            <a:ext cx="685335" cy="890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ew England Regional Council of Carpenters - Home | Facebook">
            <a:extLst>
              <a:ext uri="{FF2B5EF4-FFF2-40B4-BE49-F238E27FC236}">
                <a16:creationId xmlns:a16="http://schemas.microsoft.com/office/drawing/2014/main" id="{39952C38-7B86-417C-8FBD-8CF49EAB2C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2567" y="5791200"/>
            <a:ext cx="747502" cy="7441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6A5E6CB0-C086-4007-BDBF-B3F35DC47F9D}"/>
              </a:ext>
            </a:extLst>
          </p:cNvPr>
          <p:cNvGraphicFramePr>
            <a:graphicFrameLocks noChangeAspect="1"/>
          </p:cNvGraphicFramePr>
          <p:nvPr>
            <p:extLst>
              <p:ext uri="{D42A27DB-BD31-4B8C-83A1-F6EECF244321}">
                <p14:modId xmlns:p14="http://schemas.microsoft.com/office/powerpoint/2010/main" val="2854043194"/>
              </p:ext>
            </p:extLst>
          </p:nvPr>
        </p:nvGraphicFramePr>
        <p:xfrm>
          <a:off x="-1" y="-12848"/>
          <a:ext cx="2748339" cy="6870848"/>
        </p:xfrm>
        <a:graphic>
          <a:graphicData uri="http://schemas.openxmlformats.org/presentationml/2006/ole">
            <mc:AlternateContent xmlns:mc="http://schemas.openxmlformats.org/markup-compatibility/2006">
              <mc:Choice xmlns:v="urn:schemas-microsoft-com:vml" Requires="v">
                <p:oleObj spid="_x0000_s2068" name="Acrobat Document" r:id="rId7" imgW="5714847" imgH="14287296" progId="AcroExch.Document.DC">
                  <p:embed/>
                </p:oleObj>
              </mc:Choice>
              <mc:Fallback>
                <p:oleObj name="Acrobat Document" r:id="rId7" imgW="5714847" imgH="14287296" progId="AcroExch.Document.DC">
                  <p:embed/>
                  <p:pic>
                    <p:nvPicPr>
                      <p:cNvPr id="3" name="Object 2">
                        <a:extLst>
                          <a:ext uri="{FF2B5EF4-FFF2-40B4-BE49-F238E27FC236}">
                            <a16:creationId xmlns:a16="http://schemas.microsoft.com/office/drawing/2014/main" id="{21A5C6AA-E425-4B29-8CBE-C20BABAAF690}"/>
                          </a:ext>
                        </a:extLst>
                      </p:cNvPr>
                      <p:cNvPicPr/>
                      <p:nvPr/>
                    </p:nvPicPr>
                    <p:blipFill>
                      <a:blip r:embed="rId8"/>
                      <a:stretch>
                        <a:fillRect/>
                      </a:stretch>
                    </p:blipFill>
                    <p:spPr>
                      <a:xfrm>
                        <a:off x="-1" y="-12848"/>
                        <a:ext cx="2748339" cy="6870848"/>
                      </a:xfrm>
                      <a:prstGeom prst="rect">
                        <a:avLst/>
                      </a:prstGeom>
                    </p:spPr>
                  </p:pic>
                </p:oleObj>
              </mc:Fallback>
            </mc:AlternateContent>
          </a:graphicData>
        </a:graphic>
      </p:graphicFrame>
    </p:spTree>
    <p:extLst>
      <p:ext uri="{BB962C8B-B14F-4D97-AF65-F5344CB8AC3E}">
        <p14:creationId xmlns:p14="http://schemas.microsoft.com/office/powerpoint/2010/main" val="206391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A6D778F-3A27-4CFE-8491-BD40A8CF512E}"/>
              </a:ext>
            </a:extLst>
          </p:cNvPr>
          <p:cNvGraphicFramePr>
            <a:graphicFrameLocks noChangeAspect="1"/>
          </p:cNvGraphicFramePr>
          <p:nvPr>
            <p:extLst>
              <p:ext uri="{D42A27DB-BD31-4B8C-83A1-F6EECF244321}">
                <p14:modId xmlns:p14="http://schemas.microsoft.com/office/powerpoint/2010/main" val="3960848999"/>
              </p:ext>
            </p:extLst>
          </p:nvPr>
        </p:nvGraphicFramePr>
        <p:xfrm>
          <a:off x="1" y="-32591"/>
          <a:ext cx="9144000" cy="6890591"/>
        </p:xfrm>
        <a:graphic>
          <a:graphicData uri="http://schemas.openxmlformats.org/presentationml/2006/ole">
            <mc:AlternateContent xmlns:mc="http://schemas.openxmlformats.org/markup-compatibility/2006">
              <mc:Choice xmlns:v="urn:schemas-microsoft-com:vml" Requires="v">
                <p:oleObj spid="_x0000_s3092" name="Acrobat Document" r:id="rId3" imgW="7543647" imgH="5829300" progId="AcroExch.Document.DC">
                  <p:embed/>
                </p:oleObj>
              </mc:Choice>
              <mc:Fallback>
                <p:oleObj name="Acrobat Document" r:id="rId3" imgW="7543647" imgH="5829300" progId="AcroExch.Document.DC">
                  <p:embed/>
                  <p:pic>
                    <p:nvPicPr>
                      <p:cNvPr id="2" name="Object 1">
                        <a:extLst>
                          <a:ext uri="{FF2B5EF4-FFF2-40B4-BE49-F238E27FC236}">
                            <a16:creationId xmlns:a16="http://schemas.microsoft.com/office/drawing/2014/main" id="{1B9402E8-803C-4839-8B1A-D85B7398A8BF}"/>
                          </a:ext>
                        </a:extLst>
                      </p:cNvPr>
                      <p:cNvPicPr/>
                      <p:nvPr/>
                    </p:nvPicPr>
                    <p:blipFill>
                      <a:blip r:embed="rId4"/>
                      <a:stretch>
                        <a:fillRect/>
                      </a:stretch>
                    </p:blipFill>
                    <p:spPr>
                      <a:xfrm>
                        <a:off x="1" y="-32591"/>
                        <a:ext cx="9144000" cy="6890591"/>
                      </a:xfrm>
                      <a:prstGeom prst="rect">
                        <a:avLst/>
                      </a:prstGeom>
                    </p:spPr>
                  </p:pic>
                </p:oleObj>
              </mc:Fallback>
            </mc:AlternateContent>
          </a:graphicData>
        </a:graphic>
      </p:graphicFrame>
    </p:spTree>
    <p:extLst>
      <p:ext uri="{BB962C8B-B14F-4D97-AF65-F5344CB8AC3E}">
        <p14:creationId xmlns:p14="http://schemas.microsoft.com/office/powerpoint/2010/main" val="157744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835F-1BF5-4AD3-99F5-8A7C1C4EEAB1}"/>
              </a:ext>
            </a:extLst>
          </p:cNvPr>
          <p:cNvSpPr>
            <a:spLocks noGrp="1"/>
          </p:cNvSpPr>
          <p:nvPr>
            <p:ph type="title"/>
          </p:nvPr>
        </p:nvSpPr>
        <p:spPr>
          <a:xfrm>
            <a:off x="457200" y="76201"/>
            <a:ext cx="8229600" cy="868363"/>
          </a:xfrm>
        </p:spPr>
        <p:txBody>
          <a:bodyPr>
            <a:normAutofit/>
          </a:bodyPr>
          <a:lstStyle/>
          <a:p>
            <a:r>
              <a:rPr lang="en-US" sz="4000" b="1" u="sng" dirty="0">
                <a:latin typeface="Arial" panose="020B0604020202020204" pitchFamily="34" charset="0"/>
                <a:cs typeface="Arial" panose="020B0604020202020204" pitchFamily="34" charset="0"/>
              </a:rPr>
              <a:t>Political</a:t>
            </a:r>
          </a:p>
        </p:txBody>
      </p:sp>
      <p:sp>
        <p:nvSpPr>
          <p:cNvPr id="3" name="Content Placeholder 2">
            <a:extLst>
              <a:ext uri="{FF2B5EF4-FFF2-40B4-BE49-F238E27FC236}">
                <a16:creationId xmlns:a16="http://schemas.microsoft.com/office/drawing/2014/main" id="{C7BB29EA-140C-4AF7-9EE4-D9354DEA9968}"/>
              </a:ext>
            </a:extLst>
          </p:cNvPr>
          <p:cNvSpPr>
            <a:spLocks noGrp="1"/>
          </p:cNvSpPr>
          <p:nvPr>
            <p:ph idx="1"/>
          </p:nvPr>
        </p:nvSpPr>
        <p:spPr>
          <a:xfrm>
            <a:off x="457200" y="936624"/>
            <a:ext cx="8229600" cy="5616576"/>
          </a:xfrm>
        </p:spPr>
        <p:txBody>
          <a:bodyPr>
            <a:normAutofit fontScale="77500" lnSpcReduction="20000"/>
          </a:bodyPr>
          <a:lstStyle/>
          <a:p>
            <a:endParaRPr lang="en-US" sz="26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	Environmental Differences</a:t>
            </a:r>
          </a:p>
          <a:p>
            <a:r>
              <a:rPr lang="en-US" sz="1600" dirty="0">
                <a:latin typeface="Arial" panose="020B0604020202020204" pitchFamily="34" charset="0"/>
                <a:cs typeface="Arial" panose="020B0604020202020204" pitchFamily="34" charset="0"/>
              </a:rPr>
              <a:t>Climate Leadership &amp; Community Protection Act</a:t>
            </a:r>
          </a:p>
          <a:p>
            <a:r>
              <a:rPr lang="en-US" sz="1600" dirty="0">
                <a:latin typeface="Arial" panose="020B0604020202020204" pitchFamily="34" charset="0"/>
                <a:cs typeface="Arial" panose="020B0604020202020204" pitchFamily="34" charset="0"/>
              </a:rPr>
              <a:t>No Fossil Fuel Pledge</a:t>
            </a:r>
          </a:p>
          <a:p>
            <a:r>
              <a:rPr lang="en-US" sz="1600" dirty="0">
                <a:latin typeface="Arial" panose="020B0604020202020204" pitchFamily="34" charset="0"/>
                <a:cs typeface="Arial" panose="020B0604020202020204" pitchFamily="34" charset="0"/>
              </a:rPr>
              <a:t>Leverage Governor</a:t>
            </a:r>
          </a:p>
          <a:p>
            <a:pPr marL="0" indent="0">
              <a:buNone/>
            </a:pP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Legislative Priorities</a:t>
            </a:r>
          </a:p>
          <a:p>
            <a:r>
              <a:rPr lang="en-US" sz="1600" dirty="0">
                <a:latin typeface="Arial" panose="020B0604020202020204" pitchFamily="34" charset="0"/>
                <a:cs typeface="Arial" panose="020B0604020202020204" pitchFamily="34" charset="0"/>
              </a:rPr>
              <a:t>Definition of Public Works</a:t>
            </a:r>
          </a:p>
          <a:p>
            <a:r>
              <a:rPr lang="en-US" sz="1600" dirty="0">
                <a:latin typeface="Arial" panose="020B0604020202020204" pitchFamily="34" charset="0"/>
                <a:cs typeface="Arial" panose="020B0604020202020204" pitchFamily="34" charset="0"/>
              </a:rPr>
              <a:t>Prevailing Wage</a:t>
            </a:r>
          </a:p>
          <a:p>
            <a:r>
              <a:rPr lang="en-US" sz="1600" dirty="0">
                <a:latin typeface="Arial" panose="020B0604020202020204" pitchFamily="34" charset="0"/>
                <a:cs typeface="Arial" panose="020B0604020202020204" pitchFamily="34" charset="0"/>
              </a:rPr>
              <a:t>Wage Theft Bill</a:t>
            </a:r>
          </a:p>
          <a:p>
            <a:r>
              <a:rPr lang="en-US" sz="1600" dirty="0">
                <a:latin typeface="Arial" panose="020B0604020202020204" pitchFamily="34" charset="0"/>
                <a:cs typeface="Arial" panose="020B0604020202020204" pitchFamily="34" charset="0"/>
              </a:rPr>
              <a:t>Street Cutting Bill</a:t>
            </a:r>
          </a:p>
          <a:p>
            <a:r>
              <a:rPr lang="en-US" sz="1600" dirty="0">
                <a:latin typeface="Arial" panose="020B0604020202020204" pitchFamily="34" charset="0"/>
                <a:cs typeface="Arial" panose="020B0604020202020204" pitchFamily="34" charset="0"/>
              </a:rPr>
              <a:t>Apprenticeship Requirements</a:t>
            </a:r>
          </a:p>
          <a:p>
            <a:r>
              <a:rPr lang="en-US" sz="1600" dirty="0">
                <a:latin typeface="Arial" panose="020B0604020202020204" pitchFamily="34" charset="0"/>
                <a:cs typeface="Arial" panose="020B0604020202020204" pitchFamily="34" charset="0"/>
              </a:rPr>
              <a:t>PLA’s</a:t>
            </a:r>
          </a:p>
          <a:p>
            <a:r>
              <a:rPr lang="en-US" sz="1600" dirty="0">
                <a:latin typeface="Arial" panose="020B0604020202020204" pitchFamily="34" charset="0"/>
                <a:cs typeface="Arial" panose="020B0604020202020204" pitchFamily="34" charset="0"/>
              </a:rPr>
              <a:t>Board Appointments</a:t>
            </a:r>
          </a:p>
          <a:p>
            <a:r>
              <a:rPr lang="en-US" sz="1600" dirty="0">
                <a:latin typeface="Arial" panose="020B0604020202020204" pitchFamily="34" charset="0"/>
                <a:cs typeface="Arial" panose="020B0604020202020204" pitchFamily="34" charset="0"/>
              </a:rPr>
              <a:t>IDA’s</a:t>
            </a:r>
          </a:p>
          <a:p>
            <a:r>
              <a:rPr lang="en-US" sz="1600" dirty="0">
                <a:latin typeface="Arial" panose="020B0604020202020204" pitchFamily="34" charset="0"/>
                <a:cs typeface="Arial" panose="020B0604020202020204" pitchFamily="34" charset="0"/>
              </a:rPr>
              <a:t>5 MW – 1 MW</a:t>
            </a:r>
          </a:p>
          <a:p>
            <a:r>
              <a:rPr lang="en-US" sz="1600" dirty="0">
                <a:latin typeface="Arial" panose="020B0604020202020204" pitchFamily="34" charset="0"/>
                <a:cs typeface="Arial" panose="020B0604020202020204" pitchFamily="34" charset="0"/>
              </a:rPr>
              <a:t>Budget Opportunities</a:t>
            </a:r>
          </a:p>
          <a:p>
            <a:pPr lvl="1"/>
            <a:r>
              <a:rPr lang="en-US" sz="1500" dirty="0">
                <a:latin typeface="Arial" panose="020B0604020202020204" pitchFamily="34" charset="0"/>
                <a:cs typeface="Arial" panose="020B0604020202020204" pitchFamily="34" charset="0"/>
              </a:rPr>
              <a:t>NYSDOT</a:t>
            </a:r>
          </a:p>
          <a:p>
            <a:pPr lvl="1"/>
            <a:r>
              <a:rPr lang="en-US" sz="1500" dirty="0">
                <a:latin typeface="Arial" panose="020B0604020202020204" pitchFamily="34" charset="0"/>
                <a:cs typeface="Arial" panose="020B0604020202020204" pitchFamily="34" charset="0"/>
              </a:rPr>
              <a:t>Bringing Projects to the Hudson Valley</a:t>
            </a:r>
          </a:p>
          <a:p>
            <a:pPr marL="457176" lvl="1" indent="0">
              <a:buNone/>
            </a:pPr>
            <a:endParaRPr lang="en-US" sz="1500" dirty="0">
              <a:latin typeface="Arial" panose="020B0604020202020204" pitchFamily="34" charset="0"/>
              <a:cs typeface="Arial" panose="020B0604020202020204" pitchFamily="34" charset="0"/>
            </a:endParaRPr>
          </a:p>
          <a:p>
            <a:pPr marL="457176" lvl="1" indent="0">
              <a:buNone/>
            </a:pPr>
            <a:r>
              <a:rPr lang="en-US" sz="1500" dirty="0">
                <a:latin typeface="Arial" panose="020B0604020202020204" pitchFamily="34" charset="0"/>
                <a:cs typeface="Arial" panose="020B0604020202020204" pitchFamily="34" charset="0"/>
              </a:rPr>
              <a:t>Relationships</a:t>
            </a:r>
          </a:p>
          <a:p>
            <a:pPr lvl="1"/>
            <a:r>
              <a:rPr lang="en-US" sz="1500" dirty="0">
                <a:latin typeface="Arial" panose="020B0604020202020204" pitchFamily="34" charset="0"/>
                <a:cs typeface="Arial" panose="020B0604020202020204" pitchFamily="34" charset="0"/>
              </a:rPr>
              <a:t>Fundraisers etc.</a:t>
            </a:r>
          </a:p>
          <a:p>
            <a:pPr lvl="1"/>
            <a:r>
              <a:rPr lang="en-US" sz="1500" dirty="0">
                <a:latin typeface="Arial" panose="020B0604020202020204" pitchFamily="34" charset="0"/>
                <a:cs typeface="Arial" panose="020B0604020202020204" pitchFamily="34" charset="0"/>
              </a:rPr>
              <a:t>School Boards</a:t>
            </a:r>
          </a:p>
          <a:p>
            <a:pPr marL="0" indent="0">
              <a:buNone/>
            </a:pPr>
            <a:r>
              <a:rPr lang="en-US" sz="15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a:t>
            </a:r>
          </a:p>
          <a:p>
            <a:pPr marL="0" indent="0">
              <a:buNone/>
            </a:pPr>
            <a:r>
              <a:rPr lang="en-US" sz="1200" dirty="0">
                <a:latin typeface="Arial" panose="020B06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0073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88ED-AF0F-4724-82A3-3D94FF4DAF85}"/>
              </a:ext>
            </a:extLst>
          </p:cNvPr>
          <p:cNvSpPr>
            <a:spLocks noGrp="1"/>
          </p:cNvSpPr>
          <p:nvPr>
            <p:ph type="title"/>
          </p:nvPr>
        </p:nvSpPr>
        <p:spPr/>
        <p:txBody>
          <a:bodyPr>
            <a:normAutofit/>
          </a:bodyPr>
          <a:lstStyle/>
          <a:p>
            <a:r>
              <a:rPr lang="en-US" dirty="0"/>
              <a:t>Impact of Candidate Energy</a:t>
            </a:r>
          </a:p>
        </p:txBody>
      </p:sp>
      <p:sp>
        <p:nvSpPr>
          <p:cNvPr id="3" name="Content Placeholder 2">
            <a:extLst>
              <a:ext uri="{FF2B5EF4-FFF2-40B4-BE49-F238E27FC236}">
                <a16:creationId xmlns:a16="http://schemas.microsoft.com/office/drawing/2014/main" id="{DF33970C-D3FF-49E6-9A0F-C5E9DAD93969}"/>
              </a:ext>
            </a:extLst>
          </p:cNvPr>
          <p:cNvSpPr>
            <a:spLocks noGrp="1"/>
          </p:cNvSpPr>
          <p:nvPr>
            <p:ph idx="1"/>
          </p:nvPr>
        </p:nvSpPr>
        <p:spPr>
          <a:xfrm>
            <a:off x="457200" y="1600207"/>
            <a:ext cx="8229600" cy="304794"/>
          </a:xfrm>
        </p:spPr>
        <p:txBody>
          <a:bodyPr/>
          <a:lstStyle/>
          <a:p>
            <a:pPr algn="ctr"/>
            <a:r>
              <a:rPr lang="en-US" sz="1200" dirty="0">
                <a:latin typeface="Arial" panose="020B0604020202020204" pitchFamily="34" charset="0"/>
                <a:cs typeface="Arial" panose="020B0604020202020204" pitchFamily="34" charset="0"/>
              </a:rPr>
              <a:t>Are you more or less likely to support a candidate who holds the following positions?</a:t>
            </a:r>
          </a:p>
          <a:p>
            <a:endParaRPr lang="en-US" dirty="0"/>
          </a:p>
        </p:txBody>
      </p:sp>
      <p:sp>
        <p:nvSpPr>
          <p:cNvPr id="5" name="TextBox 4">
            <a:extLst>
              <a:ext uri="{FF2B5EF4-FFF2-40B4-BE49-F238E27FC236}">
                <a16:creationId xmlns:a16="http://schemas.microsoft.com/office/drawing/2014/main" id="{973E7ED6-0E21-438F-92A9-7AF2218326F7}"/>
              </a:ext>
            </a:extLst>
          </p:cNvPr>
          <p:cNvSpPr txBox="1"/>
          <p:nvPr/>
        </p:nvSpPr>
        <p:spPr>
          <a:xfrm>
            <a:off x="304800" y="2736502"/>
            <a:ext cx="1981200"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Address climate change by moving 100% renewable sources of energy in New York, such as solar, wind, hydro-electric, and geothermal energy.</a:t>
            </a:r>
          </a:p>
        </p:txBody>
      </p:sp>
      <p:sp>
        <p:nvSpPr>
          <p:cNvPr id="7" name="TextBox 6">
            <a:extLst>
              <a:ext uri="{FF2B5EF4-FFF2-40B4-BE49-F238E27FC236}">
                <a16:creationId xmlns:a16="http://schemas.microsoft.com/office/drawing/2014/main" id="{5039772B-ADE2-488B-BCD1-8A39B0D0012D}"/>
              </a:ext>
            </a:extLst>
          </p:cNvPr>
          <p:cNvSpPr txBox="1"/>
          <p:nvPr/>
        </p:nvSpPr>
        <p:spPr>
          <a:xfrm>
            <a:off x="304800" y="4380630"/>
            <a:ext cx="1981200" cy="175432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Address climate change by moving 100% non-carbon sources of energy in New York, such as solar, wind, hydro-electric, geothermal, and nuclear energy and promoting carbon capture technology.</a:t>
            </a:r>
          </a:p>
        </p:txBody>
      </p:sp>
      <p:sp>
        <p:nvSpPr>
          <p:cNvPr id="8" name="TextBox 7">
            <a:extLst>
              <a:ext uri="{FF2B5EF4-FFF2-40B4-BE49-F238E27FC236}">
                <a16:creationId xmlns:a16="http://schemas.microsoft.com/office/drawing/2014/main" id="{A748AB1D-5523-49D2-9434-B340E1C8B30A}"/>
              </a:ext>
            </a:extLst>
          </p:cNvPr>
          <p:cNvSpPr txBox="1"/>
          <p:nvPr/>
        </p:nvSpPr>
        <p:spPr>
          <a:xfrm>
            <a:off x="2257925" y="2292259"/>
            <a:ext cx="1828800"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More likely to support</a:t>
            </a:r>
            <a:endParaRPr lang="en-US" sz="1200" dirty="0"/>
          </a:p>
        </p:txBody>
      </p:sp>
      <p:sp>
        <p:nvSpPr>
          <p:cNvPr id="9" name="TextBox 8">
            <a:extLst>
              <a:ext uri="{FF2B5EF4-FFF2-40B4-BE49-F238E27FC236}">
                <a16:creationId xmlns:a16="http://schemas.microsoft.com/office/drawing/2014/main" id="{A155BBBA-9042-4097-9122-1570F9834807}"/>
              </a:ext>
            </a:extLst>
          </p:cNvPr>
          <p:cNvSpPr txBox="1"/>
          <p:nvPr/>
        </p:nvSpPr>
        <p:spPr>
          <a:xfrm>
            <a:off x="4181024" y="2273104"/>
            <a:ext cx="2023759" cy="276999"/>
          </a:xfrm>
          <a:prstGeom prst="rect">
            <a:avLst/>
          </a:prstGeom>
          <a:noFill/>
        </p:spPr>
        <p:txBody>
          <a:bodyPr wrap="none" rtlCol="0">
            <a:spAutoFit/>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No difference/ not sure</a:t>
            </a:r>
          </a:p>
        </p:txBody>
      </p:sp>
      <p:sp>
        <p:nvSpPr>
          <p:cNvPr id="10" name="TextBox 9">
            <a:extLst>
              <a:ext uri="{FF2B5EF4-FFF2-40B4-BE49-F238E27FC236}">
                <a16:creationId xmlns:a16="http://schemas.microsoft.com/office/drawing/2014/main" id="{2B79B688-C5D0-426A-A503-539CA7C78308}"/>
              </a:ext>
            </a:extLst>
          </p:cNvPr>
          <p:cNvSpPr txBox="1"/>
          <p:nvPr/>
        </p:nvSpPr>
        <p:spPr>
          <a:xfrm>
            <a:off x="6231296" y="2272235"/>
            <a:ext cx="1790875" cy="276999"/>
          </a:xfrm>
          <a:prstGeom prst="rect">
            <a:avLst/>
          </a:prstGeom>
          <a:noFill/>
        </p:spPr>
        <p:txBody>
          <a:bodyPr wrap="non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Less likely to support</a:t>
            </a:r>
          </a:p>
        </p:txBody>
      </p:sp>
      <p:sp>
        <p:nvSpPr>
          <p:cNvPr id="11" name="TextBox 10">
            <a:extLst>
              <a:ext uri="{FF2B5EF4-FFF2-40B4-BE49-F238E27FC236}">
                <a16:creationId xmlns:a16="http://schemas.microsoft.com/office/drawing/2014/main" id="{CF473BA5-9FAE-4DC8-A2B7-17C2DD9F93B1}"/>
              </a:ext>
            </a:extLst>
          </p:cNvPr>
          <p:cNvSpPr txBox="1"/>
          <p:nvPr/>
        </p:nvSpPr>
        <p:spPr>
          <a:xfrm>
            <a:off x="8075196" y="2148211"/>
            <a:ext cx="816249"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Net more</a:t>
            </a:r>
          </a:p>
          <a:p>
            <a:pPr algn="ctr"/>
            <a:r>
              <a:rPr lang="en-US" sz="1200" dirty="0">
                <a:latin typeface="Arial" panose="020B0604020202020204" pitchFamily="34" charset="0"/>
                <a:cs typeface="Arial" panose="020B0604020202020204" pitchFamily="34" charset="0"/>
              </a:rPr>
              <a:t> likely</a:t>
            </a:r>
          </a:p>
        </p:txBody>
      </p:sp>
      <p:graphicFrame>
        <p:nvGraphicFramePr>
          <p:cNvPr id="17" name="Chart 16">
            <a:extLst>
              <a:ext uri="{FF2B5EF4-FFF2-40B4-BE49-F238E27FC236}">
                <a16:creationId xmlns:a16="http://schemas.microsoft.com/office/drawing/2014/main" id="{0792CF00-FA58-4852-B95B-97786DE9C575}"/>
              </a:ext>
            </a:extLst>
          </p:cNvPr>
          <p:cNvGraphicFramePr/>
          <p:nvPr>
            <p:extLst>
              <p:ext uri="{D42A27DB-BD31-4B8C-83A1-F6EECF244321}">
                <p14:modId xmlns:p14="http://schemas.microsoft.com/office/powerpoint/2010/main" val="2010311600"/>
              </p:ext>
            </p:extLst>
          </p:nvPr>
        </p:nvGraphicFramePr>
        <p:xfrm>
          <a:off x="2163625" y="2549234"/>
          <a:ext cx="6096000" cy="316576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8BA736CE-5C5D-42B6-A2C3-D05D5B15B913}"/>
              </a:ext>
            </a:extLst>
          </p:cNvPr>
          <p:cNvSpPr txBox="1"/>
          <p:nvPr/>
        </p:nvSpPr>
        <p:spPr>
          <a:xfrm>
            <a:off x="3505200" y="3099508"/>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66%</a:t>
            </a:r>
          </a:p>
        </p:txBody>
      </p:sp>
      <p:sp>
        <p:nvSpPr>
          <p:cNvPr id="19" name="TextBox 18">
            <a:extLst>
              <a:ext uri="{FF2B5EF4-FFF2-40B4-BE49-F238E27FC236}">
                <a16:creationId xmlns:a16="http://schemas.microsoft.com/office/drawing/2014/main" id="{A389104B-9AF9-41BE-B72B-78B948D59500}"/>
              </a:ext>
            </a:extLst>
          </p:cNvPr>
          <p:cNvSpPr txBox="1"/>
          <p:nvPr/>
        </p:nvSpPr>
        <p:spPr>
          <a:xfrm>
            <a:off x="5486400" y="3104311"/>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15%</a:t>
            </a:r>
          </a:p>
        </p:txBody>
      </p:sp>
      <p:sp>
        <p:nvSpPr>
          <p:cNvPr id="20" name="TextBox 19">
            <a:extLst>
              <a:ext uri="{FF2B5EF4-FFF2-40B4-BE49-F238E27FC236}">
                <a16:creationId xmlns:a16="http://schemas.microsoft.com/office/drawing/2014/main" id="{1584748C-7CF4-421A-9A02-599C1423A56E}"/>
              </a:ext>
            </a:extLst>
          </p:cNvPr>
          <p:cNvSpPr txBox="1"/>
          <p:nvPr/>
        </p:nvSpPr>
        <p:spPr>
          <a:xfrm>
            <a:off x="6988092" y="3114756"/>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19%</a:t>
            </a:r>
          </a:p>
        </p:txBody>
      </p:sp>
      <p:sp>
        <p:nvSpPr>
          <p:cNvPr id="21" name="TextBox 20">
            <a:extLst>
              <a:ext uri="{FF2B5EF4-FFF2-40B4-BE49-F238E27FC236}">
                <a16:creationId xmlns:a16="http://schemas.microsoft.com/office/drawing/2014/main" id="{B5D2EE26-3E84-4E93-A5DE-2F3D5B3D6345}"/>
              </a:ext>
            </a:extLst>
          </p:cNvPr>
          <p:cNvSpPr txBox="1"/>
          <p:nvPr/>
        </p:nvSpPr>
        <p:spPr>
          <a:xfrm>
            <a:off x="8261239" y="3340449"/>
            <a:ext cx="48763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+ 47</a:t>
            </a:r>
          </a:p>
        </p:txBody>
      </p:sp>
      <p:sp>
        <p:nvSpPr>
          <p:cNvPr id="22" name="TextBox 21">
            <a:extLst>
              <a:ext uri="{FF2B5EF4-FFF2-40B4-BE49-F238E27FC236}">
                <a16:creationId xmlns:a16="http://schemas.microsoft.com/office/drawing/2014/main" id="{31C355E2-FB3A-4120-A848-DADB82B2BC88}"/>
              </a:ext>
            </a:extLst>
          </p:cNvPr>
          <p:cNvSpPr txBox="1"/>
          <p:nvPr/>
        </p:nvSpPr>
        <p:spPr>
          <a:xfrm>
            <a:off x="3259780" y="5087321"/>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57%</a:t>
            </a:r>
          </a:p>
        </p:txBody>
      </p:sp>
      <p:sp>
        <p:nvSpPr>
          <p:cNvPr id="23" name="TextBox 22">
            <a:extLst>
              <a:ext uri="{FF2B5EF4-FFF2-40B4-BE49-F238E27FC236}">
                <a16:creationId xmlns:a16="http://schemas.microsoft.com/office/drawing/2014/main" id="{3117B3B9-19C5-42BE-948A-1880CDDAF5BA}"/>
              </a:ext>
            </a:extLst>
          </p:cNvPr>
          <p:cNvSpPr txBox="1"/>
          <p:nvPr/>
        </p:nvSpPr>
        <p:spPr>
          <a:xfrm>
            <a:off x="5147962" y="5087322"/>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18%</a:t>
            </a:r>
          </a:p>
        </p:txBody>
      </p:sp>
      <p:sp>
        <p:nvSpPr>
          <p:cNvPr id="24" name="TextBox 23">
            <a:extLst>
              <a:ext uri="{FF2B5EF4-FFF2-40B4-BE49-F238E27FC236}">
                <a16:creationId xmlns:a16="http://schemas.microsoft.com/office/drawing/2014/main" id="{5FA8A6AD-377B-498C-9DF1-3E0F5B991FF3}"/>
              </a:ext>
            </a:extLst>
          </p:cNvPr>
          <p:cNvSpPr txBox="1"/>
          <p:nvPr/>
        </p:nvSpPr>
        <p:spPr>
          <a:xfrm>
            <a:off x="6703793" y="5087320"/>
            <a:ext cx="49084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25%</a:t>
            </a:r>
          </a:p>
        </p:txBody>
      </p:sp>
      <p:sp>
        <p:nvSpPr>
          <p:cNvPr id="25" name="TextBox 24">
            <a:extLst>
              <a:ext uri="{FF2B5EF4-FFF2-40B4-BE49-F238E27FC236}">
                <a16:creationId xmlns:a16="http://schemas.microsoft.com/office/drawing/2014/main" id="{21DF0F36-BC83-4A92-AEB5-5204026803E3}"/>
              </a:ext>
            </a:extLst>
          </p:cNvPr>
          <p:cNvSpPr txBox="1"/>
          <p:nvPr/>
        </p:nvSpPr>
        <p:spPr>
          <a:xfrm>
            <a:off x="8304486" y="4980794"/>
            <a:ext cx="48763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+ 32</a:t>
            </a:r>
          </a:p>
        </p:txBody>
      </p:sp>
    </p:spTree>
    <p:extLst>
      <p:ext uri="{BB962C8B-B14F-4D97-AF65-F5344CB8AC3E}">
        <p14:creationId xmlns:p14="http://schemas.microsoft.com/office/powerpoint/2010/main" val="272264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alley Central History - Valley Central School District">
            <a:extLst>
              <a:ext uri="{FF2B5EF4-FFF2-40B4-BE49-F238E27FC236}">
                <a16:creationId xmlns:a16="http://schemas.microsoft.com/office/drawing/2014/main" id="{90FF18F5-C97C-4E3D-9846-AC7EFDDF1F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809804"/>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D180B9-C1F9-41F4-8FD0-5E6730D69653}"/>
              </a:ext>
            </a:extLst>
          </p:cNvPr>
          <p:cNvSpPr txBox="1"/>
          <p:nvPr/>
        </p:nvSpPr>
        <p:spPr>
          <a:xfrm>
            <a:off x="1809750" y="609600"/>
            <a:ext cx="6019800" cy="2400657"/>
          </a:xfrm>
          <a:prstGeom prst="rect">
            <a:avLst/>
          </a:prstGeom>
          <a:noFill/>
        </p:spPr>
        <p:txBody>
          <a:bodyPr wrap="square" rtlCol="0">
            <a:spAutoFit/>
          </a:bodyPr>
          <a:lstStyle/>
          <a:p>
            <a:pPr algn="ctr"/>
            <a:r>
              <a:rPr lang="en-US" sz="2000" b="1" dirty="0">
                <a:latin typeface="Bell MT" panose="02020503060305020303" pitchFamily="18" charset="0"/>
                <a:cs typeface="Arial" panose="020B0604020202020204" pitchFamily="34" charset="0"/>
              </a:rPr>
              <a:t>VALLEY CENTRAL SCHOOL DISTRICT</a:t>
            </a:r>
          </a:p>
          <a:p>
            <a:pPr algn="ctr"/>
            <a:r>
              <a:rPr lang="en-US" sz="2000" dirty="0">
                <a:latin typeface="Bell MT" panose="02020503060305020303" pitchFamily="18" charset="0"/>
                <a:cs typeface="Arial" panose="020B0604020202020204" pitchFamily="34" charset="0"/>
              </a:rPr>
              <a:t>ADMINISTRATION OFFICES</a:t>
            </a:r>
          </a:p>
          <a:p>
            <a:pPr algn="ctr"/>
            <a:r>
              <a:rPr lang="en-US" sz="2000" dirty="0">
                <a:latin typeface="Bell MT" panose="02020503060305020303" pitchFamily="18" charset="0"/>
                <a:cs typeface="Arial" panose="020B0604020202020204" pitchFamily="34" charset="0"/>
              </a:rPr>
              <a:t>944 STATE ROUTE 17K</a:t>
            </a:r>
          </a:p>
          <a:p>
            <a:pPr algn="ctr"/>
            <a:r>
              <a:rPr lang="en-US" sz="2000" dirty="0">
                <a:latin typeface="Bell MT" panose="02020503060305020303" pitchFamily="18" charset="0"/>
                <a:cs typeface="Arial" panose="020B0604020202020204" pitchFamily="34" charset="0"/>
              </a:rPr>
              <a:t>MONTGOMERY, NY 12549-2240</a:t>
            </a:r>
          </a:p>
          <a:p>
            <a:pPr algn="ctr"/>
            <a:r>
              <a:rPr lang="en-US" sz="2000" dirty="0">
                <a:latin typeface="Bell MT" panose="02020503060305020303" pitchFamily="18" charset="0"/>
                <a:cs typeface="Arial" panose="020B0604020202020204" pitchFamily="34" charset="0"/>
              </a:rPr>
              <a:t>PHONE; (845) 457-240 Ext. 18510</a:t>
            </a:r>
          </a:p>
          <a:p>
            <a:pPr algn="ctr"/>
            <a:r>
              <a:rPr lang="en-US" sz="1600" dirty="0">
                <a:latin typeface="Bell MT" panose="02020503060305020303" pitchFamily="18" charset="0"/>
                <a:cs typeface="Arial" panose="020B0604020202020204" pitchFamily="34" charset="0"/>
              </a:rPr>
              <a:t>www.vcsd.k12.ny.us</a:t>
            </a:r>
          </a:p>
          <a:p>
            <a:endParaRPr lang="en-US" sz="1200" dirty="0">
              <a:latin typeface="Bell MT" panose="02020503060305020303" pitchFamily="18" charset="0"/>
              <a:cs typeface="Arial" panose="020B0604020202020204" pitchFamily="34" charset="0"/>
            </a:endParaRPr>
          </a:p>
          <a:p>
            <a:endParaRPr lang="en-US" dirty="0">
              <a:latin typeface="Bell MT" panose="02020503060305020303" pitchFamily="18" charset="0"/>
              <a:cs typeface="Arial" panose="020B0604020202020204" pitchFamily="34" charset="0"/>
            </a:endParaRPr>
          </a:p>
        </p:txBody>
      </p:sp>
      <p:sp>
        <p:nvSpPr>
          <p:cNvPr id="3" name="TextBox 2">
            <a:extLst>
              <a:ext uri="{FF2B5EF4-FFF2-40B4-BE49-F238E27FC236}">
                <a16:creationId xmlns:a16="http://schemas.microsoft.com/office/drawing/2014/main" id="{38D697C7-13C4-4092-B963-A2F31A28C0FA}"/>
              </a:ext>
            </a:extLst>
          </p:cNvPr>
          <p:cNvSpPr txBox="1"/>
          <p:nvPr/>
        </p:nvSpPr>
        <p:spPr>
          <a:xfrm>
            <a:off x="1293223" y="2647219"/>
            <a:ext cx="7010400" cy="3754874"/>
          </a:xfrm>
          <a:prstGeom prst="rect">
            <a:avLst/>
          </a:prstGeom>
          <a:noFill/>
        </p:spPr>
        <p:txBody>
          <a:bodyPr wrap="square" rtlCol="0">
            <a:spAutoFit/>
          </a:bodyPr>
          <a:lstStyle/>
          <a:p>
            <a:r>
              <a:rPr lang="en-US" sz="1400" dirty="0">
                <a:latin typeface="Bodoni MT" panose="02070603080606020203" pitchFamily="18" charset="0"/>
              </a:rPr>
              <a:t>WHEREAS the Board of Education recognizes the need for the continuing development of</a:t>
            </a:r>
          </a:p>
          <a:p>
            <a:r>
              <a:rPr lang="en-US" sz="1400" dirty="0">
                <a:latin typeface="Bodoni MT" panose="02070603080606020203" pitchFamily="18" charset="0"/>
              </a:rPr>
              <a:t>Skilled workers in the construction trades and recognizes a need to encourage contractors in said trades to enter into apprenticeship agreements committing them to apprenticeship training programs registered with the New York State Department of Labor in accordance with the provisions of New York State Labor Law  §§816 &amp; 816-b;</a:t>
            </a:r>
          </a:p>
          <a:p>
            <a:endParaRPr lang="en-US" sz="1400" dirty="0">
              <a:latin typeface="Bodoni MT" panose="02070603080606020203" pitchFamily="18" charset="0"/>
            </a:endParaRPr>
          </a:p>
          <a:p>
            <a:r>
              <a:rPr lang="en-US" sz="1400" dirty="0">
                <a:latin typeface="Bodoni MT" panose="02070603080606020203" pitchFamily="18" charset="0"/>
              </a:rPr>
              <a:t>NOW, THEREFORE, BE IT RESOLVED, THAT FOR THE District construction projects approved by the voters on May 18, 2021 for individual prime construction contracts and construction-related maintenance contracts in excess of $250,000.00, the project bid specifics shall require that contracts with construction trades include requirements that the have existing apprenticeship agreements providing for apprentice training programs registered with the New York State Department of Labor.  The District reserves the right to utilize any approved municipal or state contracts for the purpose of the procurement of equipment or services for the above referenced construction projects, consistent with established district procurement policies.</a:t>
            </a:r>
          </a:p>
          <a:p>
            <a:endParaRPr lang="en-US" sz="1400" dirty="0">
              <a:latin typeface="Bodoni MT" panose="02070603080606020203" pitchFamily="18" charset="0"/>
            </a:endParaRPr>
          </a:p>
          <a:p>
            <a:r>
              <a:rPr lang="en-US" sz="1400" dirty="0">
                <a:latin typeface="Bodoni MT" panose="02070603080606020203" pitchFamily="18" charset="0"/>
              </a:rPr>
              <a:t>					</a:t>
            </a:r>
            <a:r>
              <a:rPr lang="en-US" sz="1000" dirty="0">
                <a:latin typeface="Bodoni MT" panose="02070603080606020203" pitchFamily="18" charset="0"/>
              </a:rPr>
              <a:t>- Kingston IBM</a:t>
            </a:r>
          </a:p>
        </p:txBody>
      </p:sp>
    </p:spTree>
    <p:extLst>
      <p:ext uri="{BB962C8B-B14F-4D97-AF65-F5344CB8AC3E}">
        <p14:creationId xmlns:p14="http://schemas.microsoft.com/office/powerpoint/2010/main" val="2890723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2961</TotalTime>
  <Words>1809</Words>
  <Application>Microsoft Office PowerPoint</Application>
  <PresentationFormat>On-screen Show (4:3)</PresentationFormat>
  <Paragraphs>335</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6" baseType="lpstr">
      <vt:lpstr>Arial</vt:lpstr>
      <vt:lpstr>Bell MT</vt:lpstr>
      <vt:lpstr>Bodoni MT</vt:lpstr>
      <vt:lpstr>Calibri</vt:lpstr>
      <vt:lpstr>Office Theme</vt:lpstr>
      <vt:lpstr>Acrobat Document</vt:lpstr>
      <vt:lpstr>Worksheet</vt:lpstr>
      <vt:lpstr>Hudson Valley Building &amp; Construction Trades Council</vt:lpstr>
      <vt:lpstr>HVBCTC </vt:lpstr>
      <vt:lpstr>HUDSON VALLEY BUILDING AND CONSTRUCTION TRADES LABOR MANAGEMENT ALLIANCE 451A LITTLE BRITAIN ROAD NEWBURGH, NEW YORK 12550</vt:lpstr>
      <vt:lpstr>Our Strategy     Is Unchanged</vt:lpstr>
      <vt:lpstr>PowerPoint Presentation</vt:lpstr>
      <vt:lpstr>PowerPoint Presentation</vt:lpstr>
      <vt:lpstr>Political</vt:lpstr>
      <vt:lpstr>Impact of Candidate Energy</vt:lpstr>
      <vt:lpstr>PowerPoint Presentation</vt:lpstr>
      <vt:lpstr>Pat Ryan         Ulster County Exec. Steve Neuhaus Orange County Exec. Marc Molinaro  Dutchess County Exec. Josh Potosek     Sullivan County Manager  </vt:lpstr>
      <vt:lpstr>Boards</vt:lpstr>
      <vt:lpstr>    PROJECTS OF SIZE   </vt:lpstr>
      <vt:lpstr>PowerPoint Presentation</vt:lpstr>
      <vt:lpstr>PowerPoint Presentation</vt:lpstr>
      <vt:lpstr>PowerPoint Presentation</vt:lpstr>
      <vt:lpstr>Laborers’ International Union of North America Local No. 17 Laborers-Employers Cooperation &amp; Education Trust</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 Prop # 1</dc:title>
  <dc:creator>Chris Cerone</dc:creator>
  <cp:lastModifiedBy>Chris Cerone</cp:lastModifiedBy>
  <cp:revision>285</cp:revision>
  <cp:lastPrinted>2022-02-23T21:49:24Z</cp:lastPrinted>
  <dcterms:created xsi:type="dcterms:W3CDTF">2018-02-22T14:04:54Z</dcterms:created>
  <dcterms:modified xsi:type="dcterms:W3CDTF">2022-03-07T13:53:35Z</dcterms:modified>
</cp:coreProperties>
</file>